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31"/>
  </p:notesMasterIdLst>
  <p:sldIdLst>
    <p:sldId id="345" r:id="rId3"/>
    <p:sldId id="803" r:id="rId4"/>
    <p:sldId id="22055" r:id="rId5"/>
    <p:sldId id="22057" r:id="rId6"/>
    <p:sldId id="22058" r:id="rId7"/>
    <p:sldId id="828" r:id="rId8"/>
    <p:sldId id="848" r:id="rId9"/>
    <p:sldId id="850" r:id="rId10"/>
    <p:sldId id="829" r:id="rId11"/>
    <p:sldId id="4274" r:id="rId12"/>
    <p:sldId id="22103" r:id="rId13"/>
    <p:sldId id="22104" r:id="rId14"/>
    <p:sldId id="22105" r:id="rId15"/>
    <p:sldId id="22106" r:id="rId16"/>
    <p:sldId id="319" r:id="rId17"/>
    <p:sldId id="22098" r:id="rId18"/>
    <p:sldId id="310" r:id="rId19"/>
    <p:sldId id="286" r:id="rId20"/>
    <p:sldId id="21871" r:id="rId21"/>
    <p:sldId id="22100" r:id="rId22"/>
    <p:sldId id="22099" r:id="rId23"/>
    <p:sldId id="293" r:id="rId24"/>
    <p:sldId id="288" r:id="rId25"/>
    <p:sldId id="22045" r:id="rId26"/>
    <p:sldId id="21931" r:id="rId27"/>
    <p:sldId id="21932" r:id="rId28"/>
    <p:sldId id="21734" r:id="rId29"/>
    <p:sldId id="22102" r:id="rId30"/>
  </p:sldIdLst>
  <p:sldSz cx="12192000" cy="6858000"/>
  <p:notesSz cx="6858000" cy="9144000"/>
  <p:embeddedFontLst>
    <p:embeddedFont>
      <p:font typeface="Tenorite"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da0AmTLLOD4vWvuUfV16xLKxC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599672-DEC4-44BD-B536-38FB227804A0}">
  <a:tblStyle styleId="{37599672-DEC4-44BD-B536-38FB227804A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416EFE9-DB66-4D75-A64B-470D373CA72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97"/>
    <p:restoredTop sz="94697"/>
  </p:normalViewPr>
  <p:slideViewPr>
    <p:cSldViewPr snapToGrid="0">
      <p:cViewPr varScale="1">
        <p:scale>
          <a:sx n="102" d="100"/>
          <a:sy n="102" d="100"/>
        </p:scale>
        <p:origin x="216" y="30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3.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3.xlsm"/></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4.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8834769758579958"/>
          <c:w val="0.66917293233082797"/>
          <c:h val="0.64285714285714302"/>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ABA-314D-8662-13F0B19086D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ABA-314D-8662-13F0B19086D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ABA-314D-8662-13F0B19086D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ABA-314D-8662-13F0B19086D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ABA-314D-8662-13F0B19086D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ABA-314D-8662-13F0B19086DF}"/>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ABA-314D-8662-13F0B19086DF}"/>
              </c:ext>
            </c:extLst>
          </c:dPt>
          <c:dLbls>
            <c:delete val="1"/>
          </c:dLbls>
          <c:cat>
            <c:strRef>
              <c:f>Sheet1!$A$2:$A$8</c:f>
              <c:strCache>
                <c:ptCount val="7"/>
                <c:pt idx="0">
                  <c:v>Beer (45%)</c:v>
                </c:pt>
                <c:pt idx="1">
                  <c:v>Food (25%)</c:v>
                </c:pt>
                <c:pt idx="2">
                  <c:v>Non-Alcoholic Beverages (10%) </c:v>
                </c:pt>
                <c:pt idx="3">
                  <c:v>Wine (9%) </c:v>
                </c:pt>
                <c:pt idx="4">
                  <c:v>Spirits (6%)</c:v>
                </c:pt>
                <c:pt idx="5">
                  <c:v>Ready to Drink (5%) </c:v>
                </c:pt>
                <c:pt idx="6">
                  <c:v>Cosmetics/Pharma/Toiletries (&lt;1%)</c:v>
                </c:pt>
              </c:strCache>
            </c:strRef>
          </c:cat>
          <c:val>
            <c:numRef>
              <c:f>Sheet1!$B$2:$B$8</c:f>
              <c:numCache>
                <c:formatCode>General</c:formatCode>
                <c:ptCount val="7"/>
                <c:pt idx="0">
                  <c:v>0.45</c:v>
                </c:pt>
                <c:pt idx="1">
                  <c:v>0.25</c:v>
                </c:pt>
                <c:pt idx="2">
                  <c:v>0.1</c:v>
                </c:pt>
                <c:pt idx="3">
                  <c:v>0.09</c:v>
                </c:pt>
                <c:pt idx="4">
                  <c:v>0.06</c:v>
                </c:pt>
                <c:pt idx="5">
                  <c:v>0.05</c:v>
                </c:pt>
                <c:pt idx="6">
                  <c:v>0.01</c:v>
                </c:pt>
              </c:numCache>
            </c:numRef>
          </c:val>
          <c:extLst>
            <c:ext xmlns:c16="http://schemas.microsoft.com/office/drawing/2014/chart" uri="{C3380CC4-5D6E-409C-BE32-E72D297353CC}">
              <c16:uniqueId val="{0000000E-AABA-314D-8662-13F0B19086DF}"/>
            </c:ext>
          </c:extLst>
        </c:ser>
        <c:dLbls>
          <c:dLblPos val="ctr"/>
          <c:showLegendKey val="0"/>
          <c:showVal val="0"/>
          <c:showCatName val="1"/>
          <c:showSerName val="0"/>
          <c:showPercent val="0"/>
          <c:showBubbleSize val="0"/>
          <c:showLeaderLines val="1"/>
        </c:dLbls>
      </c:pie3DChart>
      <c:spPr>
        <a:noFill/>
        <a:ln>
          <a:noFill/>
        </a:ln>
        <a:effectLst/>
      </c:spPr>
    </c:plotArea>
    <c:legend>
      <c:legendPos val="r"/>
      <c:legendEntry>
        <c:idx val="6"/>
        <c:delete val="1"/>
      </c:legendEntry>
      <c:layout>
        <c:manualLayout>
          <c:xMode val="edge"/>
          <c:yMode val="edge"/>
          <c:x val="0.66078479791163602"/>
          <c:y val="3.9649846413215228E-2"/>
          <c:w val="0.20788061928702184"/>
          <c:h val="0.7700803230265702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solidFill>
          <a:schemeClr val="bg1"/>
        </a:solidFill>
        <a:ln w="25400">
          <a:noFill/>
        </a:ln>
        <a:effectLst/>
        <a:sp3d/>
      </c:spPr>
    </c:backWall>
    <c:plotArea>
      <c:layout/>
      <c:bar3DChart>
        <c:barDir val="col"/>
        <c:grouping val="standard"/>
        <c:varyColors val="0"/>
        <c:ser>
          <c:idx val="0"/>
          <c:order val="0"/>
          <c:tx>
            <c:strRef>
              <c:f>Sheet1!$B$1</c:f>
              <c:strCache>
                <c:ptCount val="1"/>
                <c:pt idx="0">
                  <c:v>Column1</c:v>
                </c:pt>
              </c:strCache>
            </c:strRef>
          </c:tx>
          <c:spPr>
            <a:solidFill>
              <a:schemeClr val="accent1"/>
            </a:solidFill>
            <a:ln>
              <a:noFill/>
            </a:ln>
            <a:effectLst/>
            <a:sp3d/>
          </c:spPr>
          <c:invertIfNegative val="0"/>
          <c:dLbls>
            <c:dLbl>
              <c:idx val="0"/>
              <c:layout>
                <c:manualLayout>
                  <c:x val="1.2319784851831101E-2"/>
                  <c:y val="-2.0485578099250199E-2"/>
                </c:manualLayout>
              </c:layout>
              <c:tx>
                <c:rich>
                  <a:bodyPr/>
                  <a:lstStyle/>
                  <a:p>
                    <a:r>
                      <a:rPr lang="en-US" b="0" i="0" dirty="0">
                        <a:solidFill>
                          <a:schemeClr val="tx1">
                            <a:lumMod val="50000"/>
                          </a:schemeClr>
                        </a:solidFill>
                        <a:latin typeface="Calibri" panose="020F0502020204030204" pitchFamily="34" charset="0"/>
                      </a:rPr>
                      <a:t>25.09 B</a:t>
                    </a:r>
                  </a:p>
                </c:rich>
              </c:tx>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FE9E-B342-8746-BD299818C626}"/>
                </c:ext>
              </c:extLst>
            </c:dLbl>
            <c:dLbl>
              <c:idx val="1"/>
              <c:layout>
                <c:manualLayout>
                  <c:x val="1.5589978708264922E-2"/>
                  <c:y val="5.9844312289649053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dirty="0">
                        <a:solidFill>
                          <a:schemeClr val="tx1">
                            <a:lumMod val="50000"/>
                          </a:schemeClr>
                        </a:solidFill>
                        <a:latin typeface="Calibri" panose="020F0502020204030204" pitchFamily="34" charset="0"/>
                      </a:rPr>
                      <a:t>23.41 B</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8.3055552895243426E-2"/>
                      <c:h val="8.4439385315879356E-2"/>
                    </c:manualLayout>
                  </c15:layout>
                  <c15:showDataLabelsRange val="0"/>
                </c:ext>
                <c:ext xmlns:c16="http://schemas.microsoft.com/office/drawing/2014/chart" uri="{C3380CC4-5D6E-409C-BE32-E72D297353CC}">
                  <c16:uniqueId val="{00000001-FE9E-B342-8746-BD299818C626}"/>
                </c:ext>
              </c:extLst>
            </c:dLbl>
            <c:dLbl>
              <c:idx val="2"/>
              <c:layout>
                <c:manualLayout>
                  <c:x val="1.7334909594583517E-2"/>
                  <c:y val="-5.3986080425205817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dirty="0">
                        <a:solidFill>
                          <a:schemeClr val="tx1">
                            <a:lumMod val="50000"/>
                          </a:schemeClr>
                        </a:solidFill>
                        <a:latin typeface="Calibri" panose="020F0502020204030204" pitchFamily="34" charset="0"/>
                      </a:rPr>
                      <a:t>22.27 B</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9.1075078440326473E-2"/>
                      <c:h val="6.1673306772908366E-2"/>
                    </c:manualLayout>
                  </c15:layout>
                  <c15:showDataLabelsRange val="0"/>
                </c:ext>
                <c:ext xmlns:c16="http://schemas.microsoft.com/office/drawing/2014/chart" uri="{C3380CC4-5D6E-409C-BE32-E72D297353CC}">
                  <c16:uniqueId val="{00000002-FE9E-B342-8746-BD299818C626}"/>
                </c:ext>
              </c:extLst>
            </c:dLbl>
            <c:dLbl>
              <c:idx val="3"/>
              <c:layout>
                <c:manualLayout>
                  <c:x val="1.348206431006975E-2"/>
                  <c:y val="-3.4118643536091855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dirty="0">
                        <a:solidFill>
                          <a:schemeClr val="tx1">
                            <a:lumMod val="50000"/>
                          </a:schemeClr>
                        </a:solidFill>
                        <a:latin typeface="Calibri" panose="020F0502020204030204" pitchFamily="34" charset="0"/>
                      </a:rPr>
                      <a:t>21.76</a:t>
                    </a:r>
                    <a:r>
                      <a:rPr lang="en-US" b="0" i="0" baseline="0" dirty="0">
                        <a:solidFill>
                          <a:schemeClr val="tx1">
                            <a:lumMod val="50000"/>
                          </a:schemeClr>
                        </a:solidFill>
                        <a:latin typeface="Calibri" panose="020F0502020204030204" pitchFamily="34" charset="0"/>
                      </a:rPr>
                      <a:t> </a:t>
                    </a:r>
                    <a:r>
                      <a:rPr lang="en-US" b="0" i="0" dirty="0">
                        <a:solidFill>
                          <a:schemeClr val="tx1">
                            <a:lumMod val="50000"/>
                          </a:schemeClr>
                        </a:solidFill>
                        <a:latin typeface="Calibri" panose="020F0502020204030204" pitchFamily="34" charset="0"/>
                      </a:rPr>
                      <a:t>B</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9.1075078440326473E-2"/>
                      <c:h val="6.3949914627205465E-2"/>
                    </c:manualLayout>
                  </c15:layout>
                  <c15:showDataLabelsRange val="0"/>
                </c:ext>
                <c:ext xmlns:c16="http://schemas.microsoft.com/office/drawing/2014/chart" uri="{C3380CC4-5D6E-409C-BE32-E72D297353CC}">
                  <c16:uniqueId val="{00000003-FE9E-B342-8746-BD299818C626}"/>
                </c:ext>
              </c:extLst>
            </c:dLbl>
            <c:dLbl>
              <c:idx val="4"/>
              <c:layout>
                <c:manualLayout>
                  <c:x val="2.0881221858017874E-2"/>
                  <c:y val="-2.2735604264606385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dirty="0">
                        <a:solidFill>
                          <a:schemeClr val="tx1">
                            <a:lumMod val="50000"/>
                          </a:schemeClr>
                        </a:solidFill>
                        <a:latin typeface="Calibri" panose="020F0502020204030204" pitchFamily="34" charset="0"/>
                      </a:rPr>
                      <a:t>21.22</a:t>
                    </a:r>
                    <a:r>
                      <a:rPr lang="en-US" b="0" i="0" baseline="0" dirty="0">
                        <a:solidFill>
                          <a:schemeClr val="tx1">
                            <a:lumMod val="50000"/>
                          </a:schemeClr>
                        </a:solidFill>
                        <a:latin typeface="Calibri" panose="020F0502020204030204" pitchFamily="34" charset="0"/>
                      </a:rPr>
                      <a:t> </a:t>
                    </a:r>
                    <a:r>
                      <a:rPr lang="en-US" b="0" i="0" dirty="0">
                        <a:solidFill>
                          <a:schemeClr val="tx1">
                            <a:lumMod val="50000"/>
                          </a:schemeClr>
                        </a:solidFill>
                        <a:latin typeface="Calibri" panose="020F0502020204030204" pitchFamily="34" charset="0"/>
                      </a:rPr>
                      <a:t>B</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7.9045790122701895E-2"/>
                      <c:h val="7.0779738190096753E-2"/>
                    </c:manualLayout>
                  </c15:layout>
                  <c15:showDataLabelsRange val="0"/>
                </c:ext>
                <c:ext xmlns:c16="http://schemas.microsoft.com/office/drawing/2014/chart" uri="{C3380CC4-5D6E-409C-BE32-E72D297353CC}">
                  <c16:uniqueId val="{00000004-FE9E-B342-8746-BD299818C626}"/>
                </c:ext>
              </c:extLst>
            </c:dLbl>
            <c:dLbl>
              <c:idx val="5"/>
              <c:delete val="1"/>
              <c:extLst>
                <c:ext xmlns:c15="http://schemas.microsoft.com/office/drawing/2012/chart" uri="{CE6537A1-D6FC-4f65-9D91-7224C49458BB}"/>
                <c:ext xmlns:c16="http://schemas.microsoft.com/office/drawing/2014/chart" uri="{C3380CC4-5D6E-409C-BE32-E72D297353CC}">
                  <c16:uniqueId val="{00000005-FE9E-B342-8746-BD299818C626}"/>
                </c:ext>
              </c:extLst>
            </c:dLbl>
            <c:dLbl>
              <c:idx val="6"/>
              <c:delete val="1"/>
              <c:extLst>
                <c:ext xmlns:c15="http://schemas.microsoft.com/office/drawing/2012/chart" uri="{CE6537A1-D6FC-4f65-9D91-7224C49458BB}"/>
                <c:ext xmlns:c16="http://schemas.microsoft.com/office/drawing/2014/chart" uri="{C3380CC4-5D6E-409C-BE32-E72D297353CC}">
                  <c16:uniqueId val="{00000006-FE9E-B342-8746-BD299818C626}"/>
                </c:ext>
              </c:extLst>
            </c:dLbl>
            <c:dLbl>
              <c:idx val="7"/>
              <c:layout>
                <c:manualLayout>
                  <c:x val="2.0637543861384711E-2"/>
                  <c:y val="-2.276607854297097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baseline="0" dirty="0">
                        <a:solidFill>
                          <a:schemeClr val="tx1">
                            <a:lumMod val="50000"/>
                          </a:schemeClr>
                        </a:solidFill>
                        <a:latin typeface="Calibri" panose="020F0502020204030204" pitchFamily="34" charset="0"/>
                      </a:rPr>
                      <a:t>12.8 </a:t>
                    </a:r>
                    <a:r>
                      <a:rPr lang="en-US" b="0" i="0" dirty="0">
                        <a:solidFill>
                          <a:schemeClr val="tx1">
                            <a:lumMod val="50000"/>
                          </a:schemeClr>
                        </a:solidFill>
                        <a:latin typeface="Calibri" panose="020F0502020204030204" pitchFamily="34" charset="0"/>
                      </a:rPr>
                      <a:t>B</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7.7709202531854718E-2"/>
                      <c:h val="5.712009106431417E-2"/>
                    </c:manualLayout>
                  </c15:layout>
                  <c15:showDataLabelsRange val="0"/>
                </c:ext>
                <c:ext xmlns:c16="http://schemas.microsoft.com/office/drawing/2014/chart" uri="{C3380CC4-5D6E-409C-BE32-E72D297353CC}">
                  <c16:uniqueId val="{00000001-A289-C842-8B8C-A8555791FC82}"/>
                </c:ext>
              </c:extLst>
            </c:dLbl>
            <c:dLbl>
              <c:idx val="8"/>
              <c:layout>
                <c:manualLayout>
                  <c:x val="-0.18822278999714687"/>
                  <c:y val="-0.13545816733067734"/>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r>
                      <a:rPr lang="en-US" b="0" i="0" dirty="0">
                        <a:solidFill>
                          <a:schemeClr val="tx1">
                            <a:lumMod val="50000"/>
                          </a:schemeClr>
                        </a:solidFill>
                        <a:latin typeface="Calibri" panose="020F0502020204030204" pitchFamily="34" charset="0"/>
                      </a:rPr>
                      <a:t>18.36</a:t>
                    </a:r>
                    <a:r>
                      <a:rPr lang="en-US" b="0" i="0" baseline="0" dirty="0">
                        <a:solidFill>
                          <a:schemeClr val="tx1">
                            <a:lumMod val="50000"/>
                          </a:schemeClr>
                        </a:solidFill>
                        <a:latin typeface="Calibri" panose="020F0502020204030204" pitchFamily="34" charset="0"/>
                      </a:rPr>
                      <a:t> </a:t>
                    </a:r>
                    <a:r>
                      <a:rPr lang="en-US" b="0" i="0" dirty="0">
                        <a:solidFill>
                          <a:schemeClr val="tx1">
                            <a:lumMod val="50000"/>
                          </a:schemeClr>
                        </a:solidFill>
                        <a:latin typeface="Calibri" panose="020F0502020204030204" pitchFamily="34" charset="0"/>
                      </a:rPr>
                      <a:t>B</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8.5728728076937766E-2"/>
                      <c:h val="5.4843483210017072E-2"/>
                    </c:manualLayout>
                  </c15:layout>
                  <c15:showDataLabelsRange val="0"/>
                </c:ext>
                <c:ext xmlns:c16="http://schemas.microsoft.com/office/drawing/2014/chart" uri="{C3380CC4-5D6E-409C-BE32-E72D297353CC}">
                  <c16:uniqueId val="{00000000-A289-C842-8B8C-A8555791FC82}"/>
                </c:ext>
              </c:extLst>
            </c:dLbl>
            <c:dLbl>
              <c:idx val="9"/>
              <c:layout>
                <c:manualLayout>
                  <c:x val="9.2564491654021017E-2"/>
                  <c:y val="-1.3659647125782584E-2"/>
                </c:manualLayout>
              </c:layout>
              <c:tx>
                <c:rich>
                  <a:bodyPr/>
                  <a:lstStyle/>
                  <a:p>
                    <a:r>
                      <a:rPr lang="en-US" dirty="0">
                        <a:solidFill>
                          <a:schemeClr val="tx1">
                            <a:lumMod val="50000"/>
                          </a:schemeClr>
                        </a:solidFill>
                      </a:rPr>
                      <a:t>15.68B</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A289-C842-8B8C-A8555791FC82}"/>
                </c:ext>
              </c:extLst>
            </c:dLbl>
            <c:dLbl>
              <c:idx val="10"/>
              <c:layout>
                <c:manualLayout>
                  <c:x val="-7.4355083459787558E-2"/>
                  <c:y val="-2.7319294251565252E-2"/>
                </c:manualLayout>
              </c:layout>
              <c:tx>
                <c:rich>
                  <a:bodyPr/>
                  <a:lstStyle/>
                  <a:p>
                    <a:r>
                      <a:rPr lang="en-US" dirty="0">
                        <a:solidFill>
                          <a:schemeClr val="tx1">
                            <a:lumMod val="50000"/>
                          </a:schemeClr>
                        </a:solidFill>
                      </a:rPr>
                      <a:t>15.98B</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942D-2F44-9291-353620885F6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2017</c:v>
                </c:pt>
                <c:pt idx="1">
                  <c:v>2018</c:v>
                </c:pt>
                <c:pt idx="2">
                  <c:v>2019</c:v>
                </c:pt>
                <c:pt idx="3">
                  <c:v>2020</c:v>
                </c:pt>
                <c:pt idx="4">
                  <c:v>2021</c:v>
                </c:pt>
                <c:pt idx="5">
                  <c:v>2022</c:v>
                </c:pt>
                <c:pt idx="6">
                  <c:v>2023</c:v>
                </c:pt>
                <c:pt idx="7">
                  <c:v>2023 (Aug)</c:v>
                </c:pt>
                <c:pt idx="8">
                  <c:v>2024 (Aug)</c:v>
                </c:pt>
              </c:strCache>
            </c:strRef>
          </c:cat>
          <c:val>
            <c:numRef>
              <c:f>Sheet1!$B$2:$B$10</c:f>
              <c:numCache>
                <c:formatCode>_(* #,##0_);_(* \(#,##0\);_(* "-"??_);_(@_)</c:formatCode>
                <c:ptCount val="9"/>
                <c:pt idx="0">
                  <c:v>25098768000</c:v>
                </c:pt>
                <c:pt idx="1">
                  <c:v>23419831000</c:v>
                </c:pt>
                <c:pt idx="2">
                  <c:v>22274064000</c:v>
                </c:pt>
                <c:pt idx="3">
                  <c:v>21764160000</c:v>
                </c:pt>
                <c:pt idx="4">
                  <c:v>21223648000</c:v>
                </c:pt>
                <c:pt idx="5">
                  <c:v>20445408000</c:v>
                </c:pt>
                <c:pt idx="6">
                  <c:v>18360720000</c:v>
                </c:pt>
                <c:pt idx="7">
                  <c:v>12813264000</c:v>
                </c:pt>
                <c:pt idx="8">
                  <c:v>11679696000</c:v>
                </c:pt>
              </c:numCache>
            </c:numRef>
          </c:val>
          <c:extLst>
            <c:ext xmlns:c16="http://schemas.microsoft.com/office/drawing/2014/chart" uri="{C3380CC4-5D6E-409C-BE32-E72D297353CC}">
              <c16:uniqueId val="{00000007-FE9E-B342-8746-BD299818C626}"/>
            </c:ext>
          </c:extLst>
        </c:ser>
        <c:dLbls>
          <c:showLegendKey val="0"/>
          <c:showVal val="0"/>
          <c:showCatName val="0"/>
          <c:showSerName val="0"/>
          <c:showPercent val="0"/>
          <c:showBubbleSize val="0"/>
        </c:dLbls>
        <c:gapWidth val="50"/>
        <c:shape val="box"/>
        <c:axId val="1288731872"/>
        <c:axId val="1"/>
        <c:axId val="2"/>
      </c:bar3DChart>
      <c:catAx>
        <c:axId val="128873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majorGridlines>
          <c:spPr>
            <a:ln w="4412" cap="flat" cmpd="sng" algn="ctr">
              <a:solidFill>
                <a:schemeClr val="tx1">
                  <a:lumMod val="15000"/>
                  <a:lumOff val="85000"/>
                </a:schemeClr>
              </a:solidFill>
              <a:round/>
            </a:ln>
            <a:effectLst/>
          </c:spPr>
        </c:majorGridlines>
        <c:numFmt formatCode="_(* #,##0_);_(* \(#,##0\);_(* &quot;-&quot;??_);_(@_)" sourceLinked="1"/>
        <c:majorTickMark val="out"/>
        <c:minorTickMark val="none"/>
        <c:tickLblPos val="nextTo"/>
        <c:crossAx val="1288731872"/>
        <c:crosses val="autoZero"/>
        <c:crossBetween val="between"/>
      </c:valAx>
      <c:serAx>
        <c:axId val="2"/>
        <c:scaling>
          <c:orientation val="minMax"/>
        </c:scaling>
        <c:delete val="1"/>
        <c:axPos val="b"/>
        <c:majorTickMark val="out"/>
        <c:minorTickMark val="none"/>
        <c:tickLblPos val="nextTo"/>
        <c:crossAx val="1"/>
        <c:crosses val="autoZero"/>
      </c:serAx>
      <c:spPr>
        <a:noFill/>
        <a:ln w="11765">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solidFill>
          <a:schemeClr val="bg1"/>
        </a:solidFill>
        <a:ln w="25400">
          <a:noFill/>
        </a:ln>
        <a:effectLst/>
        <a:sp3d/>
      </c:spPr>
    </c:backWall>
    <c:plotArea>
      <c:layout>
        <c:manualLayout>
          <c:layoutTarget val="inner"/>
          <c:xMode val="edge"/>
          <c:yMode val="edge"/>
          <c:x val="1.0622154779969651E-2"/>
          <c:y val="2.7319294251565169E-2"/>
          <c:w val="0.96661608497723828"/>
          <c:h val="0.86211357046504644"/>
        </c:manualLayout>
      </c:layout>
      <c:bar3DChart>
        <c:barDir val="col"/>
        <c:grouping val="standard"/>
        <c:varyColors val="0"/>
        <c:ser>
          <c:idx val="0"/>
          <c:order val="0"/>
          <c:tx>
            <c:strRef>
              <c:f>Sheet1!$B$1</c:f>
              <c:strCache>
                <c:ptCount val="1"/>
                <c:pt idx="0">
                  <c:v>Column1</c:v>
                </c:pt>
              </c:strCache>
            </c:strRef>
          </c:tx>
          <c:spPr>
            <a:solidFill>
              <a:schemeClr val="accent1"/>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E9E-B342-8746-BD299818C626}"/>
                </c:ext>
              </c:extLst>
            </c:dLbl>
            <c:dLbl>
              <c:idx val="1"/>
              <c:delete val="1"/>
              <c:extLst>
                <c:ext xmlns:c15="http://schemas.microsoft.com/office/drawing/2012/chart" uri="{CE6537A1-D6FC-4f65-9D91-7224C49458BB}"/>
                <c:ext xmlns:c16="http://schemas.microsoft.com/office/drawing/2014/chart" uri="{C3380CC4-5D6E-409C-BE32-E72D297353CC}">
                  <c16:uniqueId val="{00000001-FE9E-B342-8746-BD299818C626}"/>
                </c:ext>
              </c:extLst>
            </c:dLbl>
            <c:dLbl>
              <c:idx val="2"/>
              <c:delete val="1"/>
              <c:extLst>
                <c:ext xmlns:c15="http://schemas.microsoft.com/office/drawing/2012/chart" uri="{CE6537A1-D6FC-4f65-9D91-7224C49458BB}"/>
                <c:ext xmlns:c16="http://schemas.microsoft.com/office/drawing/2014/chart" uri="{C3380CC4-5D6E-409C-BE32-E72D297353CC}">
                  <c16:uniqueId val="{00000002-FE9E-B342-8746-BD299818C626}"/>
                </c:ext>
              </c:extLst>
            </c:dLbl>
            <c:dLbl>
              <c:idx val="3"/>
              <c:delete val="1"/>
              <c:extLst>
                <c:ext xmlns:c15="http://schemas.microsoft.com/office/drawing/2012/chart" uri="{CE6537A1-D6FC-4f65-9D91-7224C49458BB}"/>
                <c:ext xmlns:c16="http://schemas.microsoft.com/office/drawing/2014/chart" uri="{C3380CC4-5D6E-409C-BE32-E72D297353CC}">
                  <c16:uniqueId val="{00000003-FE9E-B342-8746-BD299818C626}"/>
                </c:ext>
              </c:extLst>
            </c:dLbl>
            <c:dLbl>
              <c:idx val="4"/>
              <c:layout>
                <c:manualLayout>
                  <c:x val="-0.39557515066565929"/>
                  <c:y val="-0.1421502707923247"/>
                </c:manualLayout>
              </c:layout>
              <c:tx>
                <c:rich>
                  <a:bodyPr/>
                  <a:lstStyle/>
                  <a:p>
                    <a:r>
                      <a:rPr lang="en-US" b="0" i="0" dirty="0">
                        <a:solidFill>
                          <a:schemeClr val="tx1">
                            <a:lumMod val="50000"/>
                          </a:schemeClr>
                        </a:solidFill>
                        <a:latin typeface="Calibri" panose="020F0502020204030204" pitchFamily="34" charset="0"/>
                      </a:rPr>
                      <a:t>13.85 B</a:t>
                    </a:r>
                  </a:p>
                </c:rich>
              </c:tx>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FE9E-B342-8746-BD299818C626}"/>
                </c:ext>
              </c:extLst>
            </c:dLbl>
            <c:dLbl>
              <c:idx val="5"/>
              <c:delete val="1"/>
              <c:extLst>
                <c:ext xmlns:c15="http://schemas.microsoft.com/office/drawing/2012/chart" uri="{CE6537A1-D6FC-4f65-9D91-7224C49458BB}"/>
                <c:ext xmlns:c16="http://schemas.microsoft.com/office/drawing/2014/chart" uri="{C3380CC4-5D6E-409C-BE32-E72D297353CC}">
                  <c16:uniqueId val="{00000005-FE9E-B342-8746-BD299818C626}"/>
                </c:ext>
              </c:extLst>
            </c:dLbl>
            <c:dLbl>
              <c:idx val="6"/>
              <c:delete val="1"/>
              <c:extLst>
                <c:ext xmlns:c15="http://schemas.microsoft.com/office/drawing/2012/chart" uri="{CE6537A1-D6FC-4f65-9D91-7224C49458BB}"/>
                <c:ext xmlns:c16="http://schemas.microsoft.com/office/drawing/2014/chart" uri="{C3380CC4-5D6E-409C-BE32-E72D297353CC}">
                  <c16:uniqueId val="{00000006-FE9E-B342-8746-BD299818C626}"/>
                </c:ext>
              </c:extLst>
            </c:dLbl>
            <c:dLbl>
              <c:idx val="7"/>
              <c:layout>
                <c:manualLayout>
                  <c:x val="-0.29758592877040424"/>
                  <c:y val="-0.1528145333908955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dirty="0">
                        <a:solidFill>
                          <a:schemeClr val="tx1">
                            <a:lumMod val="50000"/>
                          </a:schemeClr>
                        </a:solidFill>
                        <a:latin typeface="Calibri" panose="020F0502020204030204" pitchFamily="34" charset="0"/>
                      </a:rPr>
                      <a:t>9.93 B</a:t>
                    </a: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7.2792109256449161E-2"/>
                      <c:h val="6.1662013363867368E-2"/>
                    </c:manualLayout>
                  </c15:layout>
                  <c15:showDataLabelsRange val="0"/>
                </c:ext>
                <c:ext xmlns:c16="http://schemas.microsoft.com/office/drawing/2014/chart" uri="{C3380CC4-5D6E-409C-BE32-E72D297353CC}">
                  <c16:uniqueId val="{00000000-16B2-B247-AEDF-F92BAE5D67E8}"/>
                </c:ext>
              </c:extLst>
            </c:dLbl>
            <c:dLbl>
              <c:idx val="8"/>
              <c:layout>
                <c:manualLayout>
                  <c:x val="1.3296491413121914E-2"/>
                  <c:y val="-1.0536991879281607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r>
                      <a:rPr lang="en-US" sz="1600" b="0" i="0" baseline="0" dirty="0">
                        <a:solidFill>
                          <a:schemeClr val="tx1">
                            <a:lumMod val="50000"/>
                          </a:schemeClr>
                        </a:solidFill>
                        <a:latin typeface="Calibri" panose="020F0502020204030204" pitchFamily="34" charset="0"/>
                      </a:rPr>
                      <a:t>5.20 B</a:t>
                    </a:r>
                    <a:endParaRPr lang="en-US" sz="1600" b="0" i="0" dirty="0">
                      <a:solidFill>
                        <a:schemeClr val="tx1">
                          <a:lumMod val="50000"/>
                        </a:schemeClr>
                      </a:solidFill>
                      <a:latin typeface="Calibri" panose="020F0502020204030204" pitchFamily="34" charset="0"/>
                    </a:endParaRPr>
                  </a:p>
                </c:rich>
              </c:tx>
              <c:spPr>
                <a:noFill/>
                <a:ln>
                  <a:noFill/>
                </a:ln>
                <a:effectLst/>
              </c:spPr>
              <c:showLegendKey val="0"/>
              <c:showVal val="1"/>
              <c:showCatName val="0"/>
              <c:showSerName val="0"/>
              <c:showPercent val="0"/>
              <c:showBubbleSize val="0"/>
              <c:separator>, </c:separator>
              <c:extLst>
                <c:ext xmlns:c15="http://schemas.microsoft.com/office/drawing/2012/chart" uri="{CE6537A1-D6FC-4f65-9D91-7224C49458BB}">
                  <c15:layout>
                    <c:manualLayout>
                      <c:w val="9.1669417092040656E-2"/>
                      <c:h val="7.7465284008138402E-2"/>
                    </c:manualLayout>
                  </c15:layout>
                  <c15:showDataLabelsRange val="0"/>
                </c:ext>
                <c:ext xmlns:c16="http://schemas.microsoft.com/office/drawing/2014/chart" uri="{C3380CC4-5D6E-409C-BE32-E72D297353CC}">
                  <c16:uniqueId val="{00000002-16B2-B247-AEDF-F92BAE5D67E8}"/>
                </c:ext>
              </c:extLst>
            </c:dLbl>
            <c:dLbl>
              <c:idx val="9"/>
              <c:layout>
                <c:manualLayout>
                  <c:x val="1.0622154779969651E-2"/>
                  <c:y val="-1.1383039271485486E-2"/>
                </c:manualLayout>
              </c:layout>
              <c:tx>
                <c:rich>
                  <a:bodyPr/>
                  <a:lstStyle/>
                  <a:p>
                    <a:r>
                      <a:rPr lang="en-US" baseline="0" dirty="0">
                        <a:solidFill>
                          <a:schemeClr val="tx1">
                            <a:lumMod val="50000"/>
                          </a:schemeClr>
                        </a:solidFill>
                      </a:rPr>
                      <a:t>7.25 B</a:t>
                    </a:r>
                    <a:endParaRPr lang="en-US" dirty="0">
                      <a:solidFill>
                        <a:schemeClr val="tx1">
                          <a:lumMod val="50000"/>
                        </a:schemeClr>
                      </a:solidFill>
                    </a:endParaRP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16B2-B247-AEDF-F92BAE5D67E8}"/>
                </c:ext>
              </c:extLst>
            </c:dLbl>
            <c:dLbl>
              <c:idx val="10"/>
              <c:layout>
                <c:manualLayout>
                  <c:x val="6.0698027314112293E-3"/>
                  <c:y val="0"/>
                </c:manualLayout>
              </c:layout>
              <c:tx>
                <c:rich>
                  <a:bodyPr/>
                  <a:lstStyle/>
                  <a:p>
                    <a:r>
                      <a:rPr lang="en-US" b="1" dirty="0">
                        <a:solidFill>
                          <a:schemeClr val="tx1">
                            <a:lumMod val="50000"/>
                          </a:schemeClr>
                        </a:solidFill>
                      </a:rPr>
                      <a:t>7.36B</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D7CA-274A-ADA0-249B91F519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2017</c:v>
                </c:pt>
                <c:pt idx="1">
                  <c:v>2018</c:v>
                </c:pt>
                <c:pt idx="2">
                  <c:v>2019</c:v>
                </c:pt>
                <c:pt idx="3">
                  <c:v>2020</c:v>
                </c:pt>
                <c:pt idx="4">
                  <c:v>2021</c:v>
                </c:pt>
                <c:pt idx="5">
                  <c:v>2022</c:v>
                </c:pt>
                <c:pt idx="6">
                  <c:v>2023</c:v>
                </c:pt>
                <c:pt idx="7">
                  <c:v>2023 (Aug)</c:v>
                </c:pt>
                <c:pt idx="8">
                  <c:v>2024 (Aug)</c:v>
                </c:pt>
              </c:strCache>
            </c:strRef>
          </c:cat>
          <c:val>
            <c:numRef>
              <c:f>Sheet1!$B$2:$B$10</c:f>
              <c:numCache>
                <c:formatCode>_(* #,##0_);_(* \(#,##0\);_(* "-"??_);_(@_)</c:formatCode>
                <c:ptCount val="9"/>
                <c:pt idx="0">
                  <c:v>13850208000</c:v>
                </c:pt>
                <c:pt idx="1">
                  <c:v>12470000000</c:v>
                </c:pt>
                <c:pt idx="2">
                  <c:v>11000000000</c:v>
                </c:pt>
                <c:pt idx="3">
                  <c:v>11504592000</c:v>
                </c:pt>
                <c:pt idx="4">
                  <c:v>9938400000</c:v>
                </c:pt>
                <c:pt idx="5">
                  <c:v>9480000000</c:v>
                </c:pt>
                <c:pt idx="6">
                  <c:v>8472960000</c:v>
                </c:pt>
                <c:pt idx="7">
                  <c:v>5901264000</c:v>
                </c:pt>
                <c:pt idx="8">
                  <c:v>5208192000</c:v>
                </c:pt>
              </c:numCache>
            </c:numRef>
          </c:val>
          <c:extLst>
            <c:ext xmlns:c16="http://schemas.microsoft.com/office/drawing/2014/chart" uri="{C3380CC4-5D6E-409C-BE32-E72D297353CC}">
              <c16:uniqueId val="{00000007-FE9E-B342-8746-BD299818C626}"/>
            </c:ext>
          </c:extLst>
        </c:ser>
        <c:dLbls>
          <c:showLegendKey val="0"/>
          <c:showVal val="0"/>
          <c:showCatName val="0"/>
          <c:showSerName val="0"/>
          <c:showPercent val="0"/>
          <c:showBubbleSize val="0"/>
        </c:dLbls>
        <c:gapWidth val="50"/>
        <c:shape val="box"/>
        <c:axId val="1288731872"/>
        <c:axId val="1"/>
        <c:axId val="2"/>
      </c:bar3DChart>
      <c:catAx>
        <c:axId val="128873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majorGridlines>
          <c:spPr>
            <a:ln w="4412" cap="flat" cmpd="sng" algn="ctr">
              <a:solidFill>
                <a:schemeClr val="tx1">
                  <a:lumMod val="15000"/>
                  <a:lumOff val="85000"/>
                </a:schemeClr>
              </a:solidFill>
              <a:round/>
            </a:ln>
            <a:effectLst/>
          </c:spPr>
        </c:majorGridlines>
        <c:numFmt formatCode="_(* #,##0_);_(* \(#,##0\);_(* &quot;-&quot;??_);_(@_)" sourceLinked="1"/>
        <c:majorTickMark val="out"/>
        <c:minorTickMark val="none"/>
        <c:tickLblPos val="nextTo"/>
        <c:crossAx val="1288731872"/>
        <c:crosses val="autoZero"/>
        <c:crossBetween val="between"/>
      </c:valAx>
      <c:serAx>
        <c:axId val="2"/>
        <c:scaling>
          <c:orientation val="minMax"/>
        </c:scaling>
        <c:delete val="1"/>
        <c:axPos val="b"/>
        <c:majorTickMark val="out"/>
        <c:minorTickMark val="none"/>
        <c:tickLblPos val="nextTo"/>
        <c:crossAx val="1"/>
        <c:crosses val="autoZero"/>
      </c:serAx>
      <c:spPr>
        <a:noFill/>
        <a:ln w="11765">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solidFill>
          <a:schemeClr val="bg1"/>
        </a:solidFill>
        <a:ln w="25400">
          <a:noFill/>
        </a:ln>
        <a:effectLst/>
        <a:sp3d/>
      </c:spPr>
    </c:backWall>
    <c:plotArea>
      <c:layout>
        <c:manualLayout>
          <c:layoutTarget val="inner"/>
          <c:xMode val="edge"/>
          <c:yMode val="edge"/>
          <c:x val="4.552352048558422E-3"/>
          <c:y val="3.1872509960159362E-2"/>
          <c:w val="0.96661608497723828"/>
          <c:h val="0.86211357046504644"/>
        </c:manualLayout>
      </c:layout>
      <c:bar3DChart>
        <c:barDir val="col"/>
        <c:grouping val="standard"/>
        <c:varyColors val="0"/>
        <c:ser>
          <c:idx val="0"/>
          <c:order val="0"/>
          <c:tx>
            <c:strRef>
              <c:f>Sheet1!$B$1</c:f>
              <c:strCache>
                <c:ptCount val="1"/>
                <c:pt idx="0">
                  <c:v>Column1</c:v>
                </c:pt>
              </c:strCache>
            </c:strRef>
          </c:tx>
          <c:spPr>
            <a:solidFill>
              <a:schemeClr val="accent1"/>
            </a:solidFill>
            <a:ln>
              <a:noFill/>
            </a:ln>
            <a:effectLst/>
            <a:sp3d/>
          </c:spPr>
          <c:invertIfNegative val="0"/>
          <c:cat>
            <c:strRef>
              <c:f>Sheet1!$A$2:$A$10</c:f>
              <c:strCache>
                <c:ptCount val="9"/>
                <c:pt idx="0">
                  <c:v>2017</c:v>
                </c:pt>
                <c:pt idx="1">
                  <c:v>2018</c:v>
                </c:pt>
                <c:pt idx="2">
                  <c:v>2019</c:v>
                </c:pt>
                <c:pt idx="3">
                  <c:v>2020</c:v>
                </c:pt>
                <c:pt idx="4">
                  <c:v>2021</c:v>
                </c:pt>
                <c:pt idx="5">
                  <c:v>2022</c:v>
                </c:pt>
                <c:pt idx="6">
                  <c:v>2023</c:v>
                </c:pt>
                <c:pt idx="7">
                  <c:v>2023 (Aug)</c:v>
                </c:pt>
                <c:pt idx="8">
                  <c:v>2024 (Aug)</c:v>
                </c:pt>
              </c:strCache>
            </c:strRef>
          </c:cat>
          <c:val>
            <c:numRef>
              <c:f>Sheet1!$B$2:$B$10</c:f>
              <c:numCache>
                <c:formatCode>_(* #,##0_);_(* \(#,##0\);_(* "-"??_);_(@_)</c:formatCode>
                <c:ptCount val="9"/>
                <c:pt idx="0">
                  <c:v>2043936000</c:v>
                </c:pt>
                <c:pt idx="1">
                  <c:v>1935504000</c:v>
                </c:pt>
                <c:pt idx="2">
                  <c:v>1959840000</c:v>
                </c:pt>
                <c:pt idx="3">
                  <c:v>1979568000</c:v>
                </c:pt>
                <c:pt idx="4">
                  <c:v>1930608000</c:v>
                </c:pt>
                <c:pt idx="5">
                  <c:v>1959840000</c:v>
                </c:pt>
                <c:pt idx="6">
                  <c:v>1691580000</c:v>
                </c:pt>
                <c:pt idx="7">
                  <c:v>1209744000</c:v>
                </c:pt>
                <c:pt idx="8">
                  <c:v>1076832000</c:v>
                </c:pt>
              </c:numCache>
            </c:numRef>
          </c:val>
          <c:extLst>
            <c:ext xmlns:c16="http://schemas.microsoft.com/office/drawing/2014/chart" uri="{C3380CC4-5D6E-409C-BE32-E72D297353CC}">
              <c16:uniqueId val="{00000007-FE9E-B342-8746-BD299818C626}"/>
            </c:ext>
          </c:extLst>
        </c:ser>
        <c:dLbls>
          <c:showLegendKey val="0"/>
          <c:showVal val="0"/>
          <c:showCatName val="0"/>
          <c:showSerName val="0"/>
          <c:showPercent val="0"/>
          <c:showBubbleSize val="0"/>
        </c:dLbls>
        <c:gapWidth val="50"/>
        <c:shape val="box"/>
        <c:axId val="1288731872"/>
        <c:axId val="1"/>
        <c:axId val="2"/>
      </c:bar3DChart>
      <c:catAx>
        <c:axId val="128873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majorGridlines>
          <c:spPr>
            <a:ln w="4412" cap="flat" cmpd="sng" algn="ctr">
              <a:solidFill>
                <a:schemeClr val="tx1">
                  <a:lumMod val="15000"/>
                  <a:lumOff val="85000"/>
                </a:schemeClr>
              </a:solidFill>
              <a:round/>
            </a:ln>
            <a:effectLst/>
          </c:spPr>
        </c:majorGridlines>
        <c:numFmt formatCode="_(* #,##0_);_(* \(#,##0\);_(* &quot;-&quot;??_);_(@_)" sourceLinked="1"/>
        <c:majorTickMark val="out"/>
        <c:minorTickMark val="none"/>
        <c:tickLblPos val="nextTo"/>
        <c:crossAx val="1288731872"/>
        <c:crosses val="autoZero"/>
        <c:crossBetween val="between"/>
      </c:valAx>
      <c:serAx>
        <c:axId val="2"/>
        <c:scaling>
          <c:orientation val="minMax"/>
        </c:scaling>
        <c:delete val="1"/>
        <c:axPos val="b"/>
        <c:majorTickMark val="out"/>
        <c:minorTickMark val="none"/>
        <c:tickLblPos val="nextTo"/>
        <c:crossAx val="1"/>
        <c:crosses val="autoZero"/>
      </c:serAx>
      <c:spPr>
        <a:noFill/>
        <a:ln w="11765">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solidFill>
          <a:schemeClr val="bg1"/>
        </a:solidFill>
        <a:ln w="25400">
          <a:noFill/>
        </a:ln>
        <a:effectLst/>
        <a:sp3d/>
      </c:spPr>
    </c:backWall>
    <c:plotArea>
      <c:layout/>
      <c:bar3DChart>
        <c:barDir val="col"/>
        <c:grouping val="standard"/>
        <c:varyColors val="0"/>
        <c:ser>
          <c:idx val="0"/>
          <c:order val="0"/>
          <c:tx>
            <c:strRef>
              <c:f>Sheet1!$B$1</c:f>
              <c:strCache>
                <c:ptCount val="1"/>
                <c:pt idx="0">
                  <c:v>Column1</c:v>
                </c:pt>
              </c:strCache>
            </c:strRef>
          </c:tx>
          <c:spPr>
            <a:solidFill>
              <a:schemeClr val="accent1"/>
            </a:solidFill>
            <a:ln>
              <a:noFill/>
            </a:ln>
            <a:effectLst/>
            <a:sp3d/>
          </c:spPr>
          <c:invertIfNegative val="0"/>
          <c:dLbls>
            <c:dLbl>
              <c:idx val="0"/>
              <c:layout>
                <c:manualLayout>
                  <c:x val="1.2319784851831101E-2"/>
                  <c:y val="-2.0485578099250199E-2"/>
                </c:manualLayout>
              </c:layout>
              <c:tx>
                <c:rich>
                  <a:bodyPr/>
                  <a:lstStyle/>
                  <a:p>
                    <a:r>
                      <a:rPr lang="en-US" b="0" i="0" dirty="0">
                        <a:solidFill>
                          <a:schemeClr val="tx1">
                            <a:lumMod val="50000"/>
                          </a:schemeClr>
                        </a:solidFill>
                        <a:latin typeface="Calibri" panose="020F0502020204030204" pitchFamily="34" charset="0"/>
                      </a:rPr>
                      <a:t>1.215</a:t>
                    </a:r>
                    <a:r>
                      <a:rPr lang="en-US" b="0" i="0" baseline="0" dirty="0">
                        <a:solidFill>
                          <a:schemeClr val="tx1">
                            <a:lumMod val="50000"/>
                          </a:schemeClr>
                        </a:solidFill>
                        <a:latin typeface="Calibri" panose="020F0502020204030204" pitchFamily="34" charset="0"/>
                      </a:rPr>
                      <a:t> </a:t>
                    </a:r>
                    <a:r>
                      <a:rPr lang="en-US" b="0" i="0" dirty="0">
                        <a:solidFill>
                          <a:schemeClr val="tx1">
                            <a:lumMod val="50000"/>
                          </a:schemeClr>
                        </a:solidFill>
                        <a:latin typeface="Calibri" panose="020F0502020204030204" pitchFamily="34" charset="0"/>
                      </a:rPr>
                      <a:t>B</a:t>
                    </a:r>
                  </a:p>
                </c:rich>
              </c:tx>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FE9E-B342-8746-BD299818C626}"/>
                </c:ext>
              </c:extLst>
            </c:dLbl>
            <c:dLbl>
              <c:idx val="1"/>
              <c:layout>
                <c:manualLayout>
                  <c:x val="1.3797573299159913E-2"/>
                  <c:y val="-3.0398127049209602E-2"/>
                </c:manualLayout>
              </c:layout>
              <c:tx>
                <c:rich>
                  <a:bodyPr/>
                  <a:lstStyle/>
                  <a:p>
                    <a:r>
                      <a:rPr lang="en-US" b="0" i="0" dirty="0">
                        <a:solidFill>
                          <a:schemeClr val="tx1">
                            <a:lumMod val="50000"/>
                          </a:schemeClr>
                        </a:solidFill>
                        <a:latin typeface="Calibri" panose="020F0502020204030204" pitchFamily="34" charset="0"/>
                      </a:rPr>
                      <a:t>1.246</a:t>
                    </a:r>
                    <a:r>
                      <a:rPr lang="en-US" b="0" i="0" baseline="0" dirty="0">
                        <a:solidFill>
                          <a:schemeClr val="tx1">
                            <a:lumMod val="50000"/>
                          </a:schemeClr>
                        </a:solidFill>
                        <a:latin typeface="Calibri" panose="020F0502020204030204" pitchFamily="34" charset="0"/>
                      </a:rPr>
                      <a:t> </a:t>
                    </a:r>
                    <a:r>
                      <a:rPr lang="en-US" b="0" i="0" dirty="0">
                        <a:solidFill>
                          <a:schemeClr val="tx1">
                            <a:lumMod val="50000"/>
                          </a:schemeClr>
                        </a:solidFill>
                        <a:latin typeface="Calibri" panose="020F0502020204030204" pitchFamily="34" charset="0"/>
                      </a:rPr>
                      <a:t>B</a:t>
                    </a:r>
                  </a:p>
                </c:rich>
              </c:tx>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FE9E-B342-8746-BD299818C626}"/>
                </c:ext>
              </c:extLst>
            </c:dLbl>
            <c:dLbl>
              <c:idx val="2"/>
              <c:layout>
                <c:manualLayout>
                  <c:x val="1.6666622855764899E-2"/>
                  <c:y val="-1.9058219009290198E-2"/>
                </c:manualLayout>
              </c:layout>
              <c:tx>
                <c:rich>
                  <a:bodyPr/>
                  <a:lstStyle/>
                  <a:p>
                    <a:r>
                      <a:rPr lang="en-US" b="0" i="0" dirty="0">
                        <a:solidFill>
                          <a:schemeClr val="tx1">
                            <a:lumMod val="50000"/>
                          </a:schemeClr>
                        </a:solidFill>
                        <a:latin typeface="Calibri" panose="020F0502020204030204" pitchFamily="34" charset="0"/>
                      </a:rPr>
                      <a:t>1.243</a:t>
                    </a:r>
                    <a:r>
                      <a:rPr lang="en-US" b="0" i="0" baseline="0" dirty="0">
                        <a:solidFill>
                          <a:schemeClr val="tx1">
                            <a:lumMod val="50000"/>
                          </a:schemeClr>
                        </a:solidFill>
                        <a:latin typeface="Calibri" panose="020F0502020204030204" pitchFamily="34" charset="0"/>
                      </a:rPr>
                      <a:t> </a:t>
                    </a:r>
                    <a:r>
                      <a:rPr lang="en-US" b="0" i="0" dirty="0">
                        <a:solidFill>
                          <a:schemeClr val="tx1">
                            <a:lumMod val="50000"/>
                          </a:schemeClr>
                        </a:solidFill>
                        <a:latin typeface="Calibri" panose="020F0502020204030204" pitchFamily="34" charset="0"/>
                      </a:rPr>
                      <a:t>B</a:t>
                    </a:r>
                  </a:p>
                </c:rich>
              </c:tx>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FE9E-B342-8746-BD299818C626}"/>
                </c:ext>
              </c:extLst>
            </c:dLbl>
            <c:dLbl>
              <c:idx val="3"/>
              <c:layout>
                <c:manualLayout>
                  <c:x val="1.6929715671838444E-2"/>
                  <c:y val="-2.8407134642446492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b="0" i="0" dirty="0">
                        <a:solidFill>
                          <a:schemeClr val="tx1">
                            <a:lumMod val="50000"/>
                          </a:schemeClr>
                        </a:solidFill>
                        <a:latin typeface="Calibri" panose="020F0502020204030204" pitchFamily="34" charset="0"/>
                      </a:rPr>
                      <a:t>1.21</a:t>
                    </a:r>
                    <a:r>
                      <a:rPr lang="en-US" b="0" i="0" baseline="0" dirty="0">
                        <a:solidFill>
                          <a:schemeClr val="tx1">
                            <a:lumMod val="50000"/>
                          </a:schemeClr>
                        </a:solidFill>
                        <a:latin typeface="Calibri" panose="020F0502020204030204" pitchFamily="34" charset="0"/>
                      </a:rPr>
                      <a:t>2 </a:t>
                    </a:r>
                    <a:r>
                      <a:rPr lang="en-US" b="0" i="0" dirty="0">
                        <a:solidFill>
                          <a:schemeClr val="tx1">
                            <a:lumMod val="50000"/>
                          </a:schemeClr>
                        </a:solidFill>
                        <a:latin typeface="Calibri" panose="020F0502020204030204" pitchFamily="34" charset="0"/>
                      </a:rPr>
                      <a:t>B</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7.9553813916871538E-2"/>
                      <c:h val="5.9171351424714094E-2"/>
                    </c:manualLayout>
                  </c15:layout>
                  <c15:showDataLabelsRange val="0"/>
                </c:ext>
                <c:ext xmlns:c16="http://schemas.microsoft.com/office/drawing/2014/chart" uri="{C3380CC4-5D6E-409C-BE32-E72D297353CC}">
                  <c16:uniqueId val="{00000003-FE9E-B342-8746-BD299818C626}"/>
                </c:ext>
              </c:extLst>
            </c:dLbl>
            <c:dLbl>
              <c:idx val="4"/>
              <c:layout>
                <c:manualLayout>
                  <c:x val="1.0982519446070758E-2"/>
                  <c:y val="-1.5933207552243221E-2"/>
                </c:manualLayout>
              </c:layout>
              <c:tx>
                <c:rich>
                  <a:bodyPr/>
                  <a:lstStyle/>
                  <a:p>
                    <a:r>
                      <a:rPr lang="en-US" b="0" i="0" dirty="0">
                        <a:solidFill>
                          <a:schemeClr val="tx1">
                            <a:lumMod val="50000"/>
                          </a:schemeClr>
                        </a:solidFill>
                        <a:latin typeface="Calibri" panose="020F0502020204030204" pitchFamily="34" charset="0"/>
                      </a:rPr>
                      <a:t>1.215B</a:t>
                    </a:r>
                  </a:p>
                </c:rich>
              </c:tx>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FE9E-B342-8746-BD299818C626}"/>
                </c:ext>
              </c:extLst>
            </c:dLbl>
            <c:dLbl>
              <c:idx val="5"/>
              <c:delete val="1"/>
              <c:extLst>
                <c:ext xmlns:c15="http://schemas.microsoft.com/office/drawing/2012/chart" uri="{CE6537A1-D6FC-4f65-9D91-7224C49458BB}"/>
                <c:ext xmlns:c16="http://schemas.microsoft.com/office/drawing/2014/chart" uri="{C3380CC4-5D6E-409C-BE32-E72D297353CC}">
                  <c16:uniqueId val="{00000005-FE9E-B342-8746-BD299818C626}"/>
                </c:ext>
              </c:extLst>
            </c:dLbl>
            <c:dLbl>
              <c:idx val="6"/>
              <c:layout>
                <c:manualLayout>
                  <c:x val="-0.28072830924251518"/>
                  <c:y val="-0.18437020289325184"/>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r>
                      <a:rPr lang="en-US" b="0" i="0" dirty="0">
                        <a:solidFill>
                          <a:schemeClr val="bg1"/>
                        </a:solidFill>
                        <a:latin typeface="Calibri" panose="020F0502020204030204" pitchFamily="34" charset="0"/>
                      </a:rPr>
                      <a:t>[VALUE]</a:t>
                    </a:r>
                  </a:p>
                </c:rich>
              </c:tx>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6-FE9E-B342-8746-BD299818C626}"/>
                </c:ext>
              </c:extLst>
            </c:dLbl>
            <c:dLbl>
              <c:idx val="7"/>
              <c:delete val="1"/>
              <c:extLst>
                <c:ext xmlns:c15="http://schemas.microsoft.com/office/drawing/2012/chart" uri="{CE6537A1-D6FC-4f65-9D91-7224C49458BB}"/>
                <c:ext xmlns:c16="http://schemas.microsoft.com/office/drawing/2014/chart" uri="{C3380CC4-5D6E-409C-BE32-E72D297353CC}">
                  <c16:uniqueId val="{00000002-3635-7E45-979A-E11E7A22B76D}"/>
                </c:ext>
              </c:extLst>
            </c:dLbl>
            <c:dLbl>
              <c:idx val="8"/>
              <c:delete val="1"/>
              <c:extLst>
                <c:ext xmlns:c15="http://schemas.microsoft.com/office/drawing/2012/chart" uri="{CE6537A1-D6FC-4f65-9D91-7224C49458BB}"/>
                <c:ext xmlns:c16="http://schemas.microsoft.com/office/drawing/2014/chart" uri="{C3380CC4-5D6E-409C-BE32-E72D297353CC}">
                  <c16:uniqueId val="{00000000-3635-7E45-979A-E11E7A22B76D}"/>
                </c:ext>
              </c:extLst>
            </c:dLbl>
            <c:dLbl>
              <c:idx val="9"/>
              <c:layout>
                <c:manualLayout>
                  <c:x val="9.104704097116844E-3"/>
                  <c:y val="-1.8212862834376863E-2"/>
                </c:manualLayout>
              </c:layout>
              <c:tx>
                <c:rich>
                  <a:bodyPr/>
                  <a:lstStyle/>
                  <a:p>
                    <a:r>
                      <a:rPr lang="en-US" b="1" dirty="0">
                        <a:solidFill>
                          <a:schemeClr val="tx1">
                            <a:lumMod val="50000"/>
                          </a:schemeClr>
                        </a:solidFill>
                      </a:rPr>
                      <a:t>935 Mil</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635-7E45-979A-E11E7A22B76D}"/>
                </c:ext>
              </c:extLst>
            </c:dLbl>
            <c:dLbl>
              <c:idx val="10"/>
              <c:layout>
                <c:manualLayout>
                  <c:x val="6.0698027314111174E-3"/>
                  <c:y val="-6.8298235628912922E-3"/>
                </c:manualLayout>
              </c:layout>
              <c:tx>
                <c:rich>
                  <a:bodyPr/>
                  <a:lstStyle/>
                  <a:p>
                    <a:r>
                      <a:rPr lang="en-US" dirty="0">
                        <a:solidFill>
                          <a:schemeClr val="tx1">
                            <a:lumMod val="50000"/>
                          </a:schemeClr>
                        </a:solidFill>
                      </a:rPr>
                      <a:t>997 Mil</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90FD-BA49-BC60-43ECD3BBD1D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2017</c:v>
                </c:pt>
                <c:pt idx="1">
                  <c:v>2018</c:v>
                </c:pt>
                <c:pt idx="2">
                  <c:v>2019</c:v>
                </c:pt>
                <c:pt idx="3">
                  <c:v>2020</c:v>
                </c:pt>
                <c:pt idx="4">
                  <c:v>2021</c:v>
                </c:pt>
                <c:pt idx="5">
                  <c:v>2022</c:v>
                </c:pt>
                <c:pt idx="6">
                  <c:v>2023</c:v>
                </c:pt>
                <c:pt idx="7">
                  <c:v>2023 (Aug)</c:v>
                </c:pt>
                <c:pt idx="8">
                  <c:v>2024 (Aug)</c:v>
                </c:pt>
              </c:strCache>
            </c:strRef>
          </c:cat>
          <c:val>
            <c:numRef>
              <c:f>Sheet1!$B$2:$B$10</c:f>
              <c:numCache>
                <c:formatCode>_(* #,##0_);_(* \(#,##0\);_(* "-"??_);_(@_)</c:formatCode>
                <c:ptCount val="9"/>
                <c:pt idx="0">
                  <c:v>1215072000</c:v>
                </c:pt>
                <c:pt idx="1">
                  <c:v>1246896000</c:v>
                </c:pt>
                <c:pt idx="2">
                  <c:v>1243296000</c:v>
                </c:pt>
                <c:pt idx="3">
                  <c:v>1212192000</c:v>
                </c:pt>
                <c:pt idx="4">
                  <c:v>1238400000</c:v>
                </c:pt>
                <c:pt idx="5">
                  <c:v>1308000000</c:v>
                </c:pt>
                <c:pt idx="6">
                  <c:v>1174000000</c:v>
                </c:pt>
                <c:pt idx="7">
                  <c:v>806000000</c:v>
                </c:pt>
                <c:pt idx="8">
                  <c:v>756000000</c:v>
                </c:pt>
              </c:numCache>
            </c:numRef>
          </c:val>
          <c:extLst>
            <c:ext xmlns:c16="http://schemas.microsoft.com/office/drawing/2014/chart" uri="{C3380CC4-5D6E-409C-BE32-E72D297353CC}">
              <c16:uniqueId val="{00000007-FE9E-B342-8746-BD299818C626}"/>
            </c:ext>
          </c:extLst>
        </c:ser>
        <c:dLbls>
          <c:showLegendKey val="0"/>
          <c:showVal val="0"/>
          <c:showCatName val="0"/>
          <c:showSerName val="0"/>
          <c:showPercent val="0"/>
          <c:showBubbleSize val="0"/>
        </c:dLbls>
        <c:gapWidth val="50"/>
        <c:shape val="box"/>
        <c:axId val="1288731872"/>
        <c:axId val="1"/>
        <c:axId val="2"/>
      </c:bar3DChart>
      <c:catAx>
        <c:axId val="128873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majorGridlines>
          <c:spPr>
            <a:ln w="4412" cap="flat" cmpd="sng" algn="ctr">
              <a:solidFill>
                <a:schemeClr val="tx1">
                  <a:lumMod val="15000"/>
                  <a:lumOff val="85000"/>
                </a:schemeClr>
              </a:solidFill>
              <a:round/>
            </a:ln>
            <a:effectLst/>
          </c:spPr>
        </c:majorGridlines>
        <c:numFmt formatCode="_(* #,##0_);_(* \(#,##0\);_(* &quot;-&quot;??_);_(@_)" sourceLinked="1"/>
        <c:majorTickMark val="out"/>
        <c:minorTickMark val="none"/>
        <c:tickLblPos val="nextTo"/>
        <c:crossAx val="1288731872"/>
        <c:crosses val="autoZero"/>
        <c:crossBetween val="between"/>
      </c:valAx>
      <c:serAx>
        <c:axId val="2"/>
        <c:scaling>
          <c:orientation val="minMax"/>
        </c:scaling>
        <c:delete val="1"/>
        <c:axPos val="b"/>
        <c:majorTickMark val="out"/>
        <c:minorTickMark val="none"/>
        <c:tickLblPos val="nextTo"/>
        <c:crossAx val="1"/>
        <c:crosses val="autoZero"/>
      </c:serAx>
      <c:spPr>
        <a:noFill/>
        <a:ln w="11765">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solidFill>
          <a:schemeClr val="bg1"/>
        </a:solidFill>
        <a:ln w="25400">
          <a:noFill/>
        </a:ln>
        <a:effectLst/>
        <a:sp3d/>
      </c:spPr>
    </c:backWall>
    <c:plotArea>
      <c:layout/>
      <c:bar3DChart>
        <c:barDir val="col"/>
        <c:grouping val="standard"/>
        <c:varyColors val="0"/>
        <c:ser>
          <c:idx val="0"/>
          <c:order val="0"/>
          <c:tx>
            <c:strRef>
              <c:f>Sheet1!$B$1</c:f>
              <c:strCache>
                <c:ptCount val="1"/>
                <c:pt idx="0">
                  <c:v>Column1</c:v>
                </c:pt>
              </c:strCache>
            </c:strRef>
          </c:tx>
          <c:spPr>
            <a:solidFill>
              <a:schemeClr val="accent1"/>
            </a:solidFill>
            <a:ln>
              <a:noFill/>
            </a:ln>
            <a:effectLst/>
            <a:sp3d/>
          </c:spPr>
          <c:invertIfNegative val="0"/>
          <c:cat>
            <c:strRef>
              <c:f>Sheet1!$A$2:$A$10</c:f>
              <c:strCache>
                <c:ptCount val="9"/>
                <c:pt idx="0">
                  <c:v>2017</c:v>
                </c:pt>
                <c:pt idx="1">
                  <c:v>2018</c:v>
                </c:pt>
                <c:pt idx="2">
                  <c:v>2019</c:v>
                </c:pt>
                <c:pt idx="3">
                  <c:v>2020</c:v>
                </c:pt>
                <c:pt idx="4">
                  <c:v>2021</c:v>
                </c:pt>
                <c:pt idx="5">
                  <c:v>2022</c:v>
                </c:pt>
                <c:pt idx="6">
                  <c:v>2023</c:v>
                </c:pt>
                <c:pt idx="7">
                  <c:v>2023 (Aug)</c:v>
                </c:pt>
                <c:pt idx="8">
                  <c:v>2024 (Aug)</c:v>
                </c:pt>
              </c:strCache>
            </c:strRef>
          </c:cat>
          <c:val>
            <c:numRef>
              <c:f>Sheet1!$B$2:$B$10</c:f>
              <c:numCache>
                <c:formatCode>_(* #,##0_);_(* \(#,##0\);_(* "-"??_);_(@_)</c:formatCode>
                <c:ptCount val="9"/>
                <c:pt idx="0">
                  <c:v>4671936000</c:v>
                </c:pt>
                <c:pt idx="1">
                  <c:v>4655952000</c:v>
                </c:pt>
                <c:pt idx="2">
                  <c:v>4512240000</c:v>
                </c:pt>
                <c:pt idx="3">
                  <c:v>5017536000</c:v>
                </c:pt>
                <c:pt idx="4">
                  <c:v>4765104000</c:v>
                </c:pt>
                <c:pt idx="5">
                  <c:v>4700000000</c:v>
                </c:pt>
                <c:pt idx="6">
                  <c:v>4250000000</c:v>
                </c:pt>
                <c:pt idx="7">
                  <c:v>2940000000</c:v>
                </c:pt>
                <c:pt idx="8">
                  <c:v>2860000000</c:v>
                </c:pt>
              </c:numCache>
            </c:numRef>
          </c:val>
          <c:extLst>
            <c:ext xmlns:c16="http://schemas.microsoft.com/office/drawing/2014/chart" uri="{C3380CC4-5D6E-409C-BE32-E72D297353CC}">
              <c16:uniqueId val="{00000007-FE9E-B342-8746-BD299818C626}"/>
            </c:ext>
          </c:extLst>
        </c:ser>
        <c:dLbls>
          <c:showLegendKey val="0"/>
          <c:showVal val="0"/>
          <c:showCatName val="0"/>
          <c:showSerName val="0"/>
          <c:showPercent val="0"/>
          <c:showBubbleSize val="0"/>
        </c:dLbls>
        <c:gapWidth val="50"/>
        <c:shape val="box"/>
        <c:axId val="1288731872"/>
        <c:axId val="1"/>
        <c:axId val="2"/>
      </c:bar3DChart>
      <c:catAx>
        <c:axId val="128873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majorGridlines>
          <c:spPr>
            <a:ln w="4412" cap="flat" cmpd="sng" algn="ctr">
              <a:solidFill>
                <a:schemeClr val="tx1">
                  <a:lumMod val="15000"/>
                  <a:lumOff val="85000"/>
                </a:schemeClr>
              </a:solidFill>
              <a:round/>
            </a:ln>
            <a:effectLst/>
          </c:spPr>
        </c:majorGridlines>
        <c:numFmt formatCode="_(* #,##0_);_(* \(#,##0\);_(* &quot;-&quot;??_);_(@_)" sourceLinked="1"/>
        <c:majorTickMark val="out"/>
        <c:minorTickMark val="none"/>
        <c:tickLblPos val="nextTo"/>
        <c:crossAx val="1288731872"/>
        <c:crosses val="autoZero"/>
        <c:crossBetween val="between"/>
      </c:valAx>
      <c:serAx>
        <c:axId val="2"/>
        <c:scaling>
          <c:orientation val="minMax"/>
        </c:scaling>
        <c:delete val="1"/>
        <c:axPos val="b"/>
        <c:majorTickMark val="out"/>
        <c:minorTickMark val="none"/>
        <c:tickLblPos val="nextTo"/>
        <c:crossAx val="1"/>
        <c:crosses val="autoZero"/>
      </c:serAx>
      <c:spPr>
        <a:noFill/>
        <a:ln w="11765">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0.36317</cdr:x>
      <cdr:y>0.64701</cdr:y>
    </cdr:from>
    <cdr:to>
      <cdr:x>0.4549</cdr:x>
      <cdr:y>0.7077</cdr:y>
    </cdr:to>
    <cdr:sp macro="" textlink="">
      <cdr:nvSpPr>
        <cdr:cNvPr id="2" name="TextBox 11">
          <a:extLst xmlns:a="http://schemas.openxmlformats.org/drawingml/2006/main">
            <a:ext uri="{FF2B5EF4-FFF2-40B4-BE49-F238E27FC236}">
              <a16:creationId xmlns:a16="http://schemas.microsoft.com/office/drawing/2014/main" id="{B1A4BF20-DF98-754D-9372-A22CAA939843}"/>
            </a:ext>
          </a:extLst>
        </cdr:cNvPr>
        <cdr:cNvSpPr txBox="1"/>
      </cdr:nvSpPr>
      <cdr:spPr>
        <a:xfrm xmlns:a="http://schemas.openxmlformats.org/drawingml/2006/main">
          <a:off x="3450790" y="3609317"/>
          <a:ext cx="87160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latin typeface="Calibri" panose="020F0502020204030204" pitchFamily="34" charset="0"/>
            </a:rPr>
            <a:t>2.3%</a:t>
          </a:r>
        </a:p>
      </cdr:txBody>
    </cdr:sp>
  </cdr:relSizeAnchor>
  <cdr:relSizeAnchor xmlns:cdr="http://schemas.openxmlformats.org/drawingml/2006/chartDrawing">
    <cdr:from>
      <cdr:x>0.33814</cdr:x>
      <cdr:y>0.82684</cdr:y>
    </cdr:from>
    <cdr:to>
      <cdr:x>0.6681</cdr:x>
      <cdr:y>0.98847</cdr:y>
    </cdr:to>
    <cdr:sp macro="" textlink="">
      <cdr:nvSpPr>
        <cdr:cNvPr id="4" name="TextBox 3"/>
        <cdr:cNvSpPr txBox="1"/>
      </cdr:nvSpPr>
      <cdr:spPr>
        <a:xfrm xmlns:a="http://schemas.openxmlformats.org/drawingml/2006/main">
          <a:off x="2850894" y="4586887"/>
          <a:ext cx="2725966" cy="914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0.35162</cdr:x>
      <cdr:y>0.62405</cdr:y>
    </cdr:from>
    <cdr:to>
      <cdr:x>0.42851</cdr:x>
      <cdr:y>0.69069</cdr:y>
    </cdr:to>
    <cdr:sp macro="" textlink="">
      <cdr:nvSpPr>
        <cdr:cNvPr id="2" name="TextBox 11">
          <a:extLst xmlns:a="http://schemas.openxmlformats.org/drawingml/2006/main">
            <a:ext uri="{FF2B5EF4-FFF2-40B4-BE49-F238E27FC236}">
              <a16:creationId xmlns:a16="http://schemas.microsoft.com/office/drawing/2014/main" id="{B1A4BF20-DF98-754D-9372-A22CAA939843}"/>
            </a:ext>
          </a:extLst>
        </cdr:cNvPr>
        <cdr:cNvSpPr txBox="1"/>
      </cdr:nvSpPr>
      <cdr:spPr>
        <a:xfrm xmlns:a="http://schemas.openxmlformats.org/drawingml/2006/main">
          <a:off x="3443516" y="3169985"/>
          <a:ext cx="753013"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latin typeface="Calibri" panose="020F0502020204030204" pitchFamily="34" charset="0"/>
            </a:rPr>
            <a:t>4.3%</a:t>
          </a:r>
        </a:p>
      </cdr:txBody>
    </cdr:sp>
  </cdr:relSizeAnchor>
  <cdr:relSizeAnchor xmlns:cdr="http://schemas.openxmlformats.org/drawingml/2006/chartDrawing">
    <cdr:from>
      <cdr:x>0.14876</cdr:x>
      <cdr:y>0.6061</cdr:y>
    </cdr:from>
    <cdr:to>
      <cdr:x>0.23869</cdr:x>
      <cdr:y>0.6788</cdr:y>
    </cdr:to>
    <cdr:sp macro="" textlink="">
      <cdr:nvSpPr>
        <cdr:cNvPr id="3" name="TextBox 11">
          <a:extLst xmlns:a="http://schemas.openxmlformats.org/drawingml/2006/main">
            <a:ext uri="{FF2B5EF4-FFF2-40B4-BE49-F238E27FC236}">
              <a16:creationId xmlns:a16="http://schemas.microsoft.com/office/drawing/2014/main" id="{B1A4BF20-DF98-754D-9372-A22CAA939843}"/>
            </a:ext>
          </a:extLst>
        </cdr:cNvPr>
        <cdr:cNvSpPr txBox="1"/>
      </cdr:nvSpPr>
      <cdr:spPr>
        <a:xfrm xmlns:a="http://schemas.openxmlformats.org/drawingml/2006/main">
          <a:off x="1456844" y="3078806"/>
          <a:ext cx="88071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latin typeface="Calibri" panose="020F0502020204030204" pitchFamily="34" charset="0"/>
            </a:rPr>
            <a:t>5.4</a:t>
          </a:r>
          <a:r>
            <a:rPr lang="en-US" dirty="0">
              <a:solidFill>
                <a:schemeClr val="bg1"/>
              </a:solidFill>
              <a:latin typeface="Calibri" panose="020F0502020204030204" pitchFamily="34" charset="0"/>
            </a:rPr>
            <a:t>%</a:t>
          </a:r>
        </a:p>
      </cdr:txBody>
    </cdr:sp>
  </cdr:relSizeAnchor>
  <cdr:relSizeAnchor xmlns:cdr="http://schemas.openxmlformats.org/drawingml/2006/chartDrawing">
    <cdr:from>
      <cdr:x>0.33814</cdr:x>
      <cdr:y>0.82684</cdr:y>
    </cdr:from>
    <cdr:to>
      <cdr:x>0.6681</cdr:x>
      <cdr:y>0.98847</cdr:y>
    </cdr:to>
    <cdr:sp macro="" textlink="">
      <cdr:nvSpPr>
        <cdr:cNvPr id="4" name="TextBox 3"/>
        <cdr:cNvSpPr txBox="1"/>
      </cdr:nvSpPr>
      <cdr:spPr>
        <a:xfrm xmlns:a="http://schemas.openxmlformats.org/drawingml/2006/main">
          <a:off x="2850894" y="4586887"/>
          <a:ext cx="2725966" cy="914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latin typeface="Calibri" panose="020F0502020204030204" pitchFamily="34" charset="0"/>
          </a:endParaRPr>
        </a:p>
      </cdr:txBody>
    </cdr:sp>
  </cdr:relSizeAnchor>
  <cdr:relSizeAnchor xmlns:cdr="http://schemas.openxmlformats.org/drawingml/2006/chartDrawing">
    <cdr:from>
      <cdr:x>0.15389</cdr:x>
      <cdr:y>0.20428</cdr:y>
    </cdr:from>
    <cdr:to>
      <cdr:x>0.24726</cdr:x>
      <cdr:y>0.38429</cdr:y>
    </cdr:to>
    <cdr:sp macro="" textlink="">
      <cdr:nvSpPr>
        <cdr:cNvPr id="5" name="TextBox 4">
          <a:extLst xmlns:a="http://schemas.openxmlformats.org/drawingml/2006/main">
            <a:ext uri="{FF2B5EF4-FFF2-40B4-BE49-F238E27FC236}">
              <a16:creationId xmlns:a16="http://schemas.microsoft.com/office/drawing/2014/main" id="{EC20677D-007E-AF91-9509-8FA817E64B67}"/>
            </a:ext>
          </a:extLst>
        </cdr:cNvPr>
        <cdr:cNvSpPr txBox="1"/>
      </cdr:nvSpPr>
      <cdr:spPr>
        <a:xfrm xmlns:a="http://schemas.openxmlformats.org/drawingml/2006/main">
          <a:off x="1507121" y="10377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latin typeface="Calibri" panose="020F0502020204030204" pitchFamily="34" charset="0"/>
            </a:rPr>
            <a:t>12.47 B</a:t>
          </a:r>
        </a:p>
      </cdr:txBody>
    </cdr:sp>
  </cdr:relSizeAnchor>
</c:userShapes>
</file>

<file path=ppt/drawings/drawing3.xml><?xml version="1.0" encoding="utf-8"?>
<c:userShapes xmlns:c="http://schemas.openxmlformats.org/drawingml/2006/chart">
  <cdr:relSizeAnchor xmlns:cdr="http://schemas.openxmlformats.org/drawingml/2006/chartDrawing">
    <cdr:from>
      <cdr:x>0.33814</cdr:x>
      <cdr:y>0.82684</cdr:y>
    </cdr:from>
    <cdr:to>
      <cdr:x>0.6681</cdr:x>
      <cdr:y>0.98847</cdr:y>
    </cdr:to>
    <cdr:sp macro="" textlink="">
      <cdr:nvSpPr>
        <cdr:cNvPr id="4" name="TextBox 3"/>
        <cdr:cNvSpPr txBox="1"/>
      </cdr:nvSpPr>
      <cdr:spPr>
        <a:xfrm xmlns:a="http://schemas.openxmlformats.org/drawingml/2006/main">
          <a:off x="2850894" y="4586887"/>
          <a:ext cx="2725966" cy="914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latin typeface="Calibri" panose="020F0502020204030204" pitchFamily="34" charset="0"/>
          </a:endParaRPr>
        </a:p>
      </cdr:txBody>
    </cdr:sp>
  </cdr:relSizeAnchor>
  <cdr:relSizeAnchor xmlns:cdr="http://schemas.openxmlformats.org/drawingml/2006/chartDrawing">
    <cdr:from>
      <cdr:x>0.44692</cdr:x>
      <cdr:y>0.28097</cdr:y>
    </cdr:from>
    <cdr:to>
      <cdr:x>0.52077</cdr:x>
      <cdr:y>0.34216</cdr:y>
    </cdr:to>
    <cdr:sp macro="" textlink="">
      <cdr:nvSpPr>
        <cdr:cNvPr id="5" name="TextBox 2">
          <a:extLst xmlns:a="http://schemas.openxmlformats.org/drawingml/2006/main">
            <a:ext uri="{FF2B5EF4-FFF2-40B4-BE49-F238E27FC236}">
              <a16:creationId xmlns:a16="http://schemas.microsoft.com/office/drawing/2014/main" id="{36CF93C7-A2F7-AD47-80C5-63E9D572AEE5}"/>
            </a:ext>
          </a:extLst>
        </cdr:cNvPr>
        <cdr:cNvSpPr txBox="1"/>
      </cdr:nvSpPr>
      <cdr:spPr>
        <a:xfrm xmlns:a="http://schemas.openxmlformats.org/drawingml/2006/main">
          <a:off x="4279823" y="1554668"/>
          <a:ext cx="707245" cy="338554"/>
        </a:xfrm>
        <a:prstGeom xmlns:a="http://schemas.openxmlformats.org/drawingml/2006/main" prst="rect">
          <a:avLst/>
        </a:prstGeom>
        <a:noFill xmlns:a="http://schemas.openxmlformats.org/drawingml/2006/main"/>
      </cdr:spPr>
      <cdr:txBody>
        <a:bodyPr xmlns:a="http://schemas.openxmlformats.org/drawingml/2006/main" wrap="none">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defRPr/>
          </a:pPr>
          <a:r>
            <a:rPr lang="en-US" sz="1600" dirty="0">
              <a:solidFill>
                <a:schemeClr val="bg2">
                  <a:lumMod val="10000"/>
                </a:schemeClr>
              </a:solidFill>
              <a:latin typeface="Calibri" panose="020F0502020204030204" pitchFamily="34" charset="0"/>
              <a:cs typeface="Calibri" panose="020F0502020204030204" pitchFamily="34" charset="0"/>
            </a:rPr>
            <a:t>1.93 B</a:t>
          </a:r>
        </a:p>
      </cdr:txBody>
    </cdr:sp>
  </cdr:relSizeAnchor>
</c:userShapes>
</file>

<file path=ppt/drawings/drawing4.xml><?xml version="1.0" encoding="utf-8"?>
<c:userShapes xmlns:c="http://schemas.openxmlformats.org/drawingml/2006/chart">
  <cdr:relSizeAnchor xmlns:cdr="http://schemas.openxmlformats.org/drawingml/2006/chartDrawing">
    <cdr:from>
      <cdr:x>0.25764</cdr:x>
      <cdr:y>0.63995</cdr:y>
    </cdr:from>
    <cdr:to>
      <cdr:x>0.34937</cdr:x>
      <cdr:y>0.70064</cdr:y>
    </cdr:to>
    <cdr:sp macro="" textlink="">
      <cdr:nvSpPr>
        <cdr:cNvPr id="2" name="TextBox 11">
          <a:extLst xmlns:a="http://schemas.openxmlformats.org/drawingml/2006/main">
            <a:ext uri="{FF2B5EF4-FFF2-40B4-BE49-F238E27FC236}">
              <a16:creationId xmlns:a16="http://schemas.microsoft.com/office/drawing/2014/main" id="{B1A4BF20-DF98-754D-9372-A22CAA939843}"/>
            </a:ext>
          </a:extLst>
        </cdr:cNvPr>
        <cdr:cNvSpPr txBox="1"/>
      </cdr:nvSpPr>
      <cdr:spPr>
        <a:xfrm xmlns:a="http://schemas.openxmlformats.org/drawingml/2006/main">
          <a:off x="2514665" y="3583513"/>
          <a:ext cx="895322" cy="3398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latin typeface="Calibri" panose="020F0502020204030204" pitchFamily="34" charset="0"/>
            </a:rPr>
            <a:t>0.2%</a:t>
          </a:r>
        </a:p>
      </cdr:txBody>
    </cdr:sp>
  </cdr:relSizeAnchor>
  <cdr:relSizeAnchor xmlns:cdr="http://schemas.openxmlformats.org/drawingml/2006/chartDrawing">
    <cdr:from>
      <cdr:x>0.36035</cdr:x>
      <cdr:y>0.646</cdr:y>
    </cdr:from>
    <cdr:to>
      <cdr:x>0.43746</cdr:x>
      <cdr:y>0.71195</cdr:y>
    </cdr:to>
    <cdr:sp macro="" textlink="">
      <cdr:nvSpPr>
        <cdr:cNvPr id="3" name="TextBox 11">
          <a:extLst xmlns:a="http://schemas.openxmlformats.org/drawingml/2006/main">
            <a:ext uri="{FF2B5EF4-FFF2-40B4-BE49-F238E27FC236}">
              <a16:creationId xmlns:a16="http://schemas.microsoft.com/office/drawing/2014/main" id="{B1A4BF20-DF98-754D-9372-A22CAA939843}"/>
            </a:ext>
          </a:extLst>
        </cdr:cNvPr>
        <cdr:cNvSpPr txBox="1"/>
      </cdr:nvSpPr>
      <cdr:spPr>
        <a:xfrm xmlns:a="http://schemas.openxmlformats.org/drawingml/2006/main">
          <a:off x="3517178" y="3617396"/>
          <a:ext cx="75265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latin typeface="Calibri" panose="020F0502020204030204" pitchFamily="34" charset="0"/>
            </a:rPr>
            <a:t>2.5</a:t>
          </a:r>
          <a:r>
            <a:rPr lang="en-US" dirty="0">
              <a:solidFill>
                <a:schemeClr val="bg1"/>
              </a:solidFill>
              <a:latin typeface="Calibri" panose="020F0502020204030204" pitchFamily="34" charset="0"/>
            </a:rPr>
            <a:t>%</a:t>
          </a:r>
        </a:p>
      </cdr:txBody>
    </cdr:sp>
  </cdr:relSizeAnchor>
  <cdr:relSizeAnchor xmlns:cdr="http://schemas.openxmlformats.org/drawingml/2006/chartDrawing">
    <cdr:from>
      <cdr:x>0.33814</cdr:x>
      <cdr:y>0.82684</cdr:y>
    </cdr:from>
    <cdr:to>
      <cdr:x>0.6681</cdr:x>
      <cdr:y>0.98847</cdr:y>
    </cdr:to>
    <cdr:sp macro="" textlink="">
      <cdr:nvSpPr>
        <cdr:cNvPr id="4" name="TextBox 3"/>
        <cdr:cNvSpPr txBox="1"/>
      </cdr:nvSpPr>
      <cdr:spPr>
        <a:xfrm xmlns:a="http://schemas.openxmlformats.org/drawingml/2006/main">
          <a:off x="2850894" y="4586887"/>
          <a:ext cx="2725966" cy="914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latin typeface="Calibri" panose="020F0502020204030204" pitchFamily="34" charset="0"/>
          </a:endParaRPr>
        </a:p>
      </cdr:txBody>
    </cdr:sp>
  </cdr:relSizeAnchor>
  <cdr:relSizeAnchor xmlns:cdr="http://schemas.openxmlformats.org/drawingml/2006/chartDrawing">
    <cdr:from>
      <cdr:x>0.1638</cdr:x>
      <cdr:y>0.40625</cdr:y>
    </cdr:from>
    <cdr:to>
      <cdr:x>0.20374</cdr:x>
      <cdr:y>0.62989</cdr:y>
    </cdr:to>
    <cdr:sp macro="" textlink="">
      <cdr:nvSpPr>
        <cdr:cNvPr id="8" name="Up Arrow 7">
          <a:extLst xmlns:a="http://schemas.openxmlformats.org/drawingml/2006/main">
            <a:ext uri="{FF2B5EF4-FFF2-40B4-BE49-F238E27FC236}">
              <a16:creationId xmlns:a16="http://schemas.microsoft.com/office/drawing/2014/main" id="{A5C78783-C9FE-B440-937A-A2FA65460A48}"/>
            </a:ext>
          </a:extLst>
        </cdr:cNvPr>
        <cdr:cNvSpPr/>
      </cdr:nvSpPr>
      <cdr:spPr>
        <a:xfrm xmlns:a="http://schemas.openxmlformats.org/drawingml/2006/main">
          <a:off x="1598789" y="2274891"/>
          <a:ext cx="389831" cy="1252321"/>
        </a:xfrm>
        <a:prstGeom xmlns:a="http://schemas.openxmlformats.org/drawingml/2006/main" prst="upArrow">
          <a:avLst/>
        </a:prstGeom>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latin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0.33814</cdr:x>
      <cdr:y>0.82684</cdr:y>
    </cdr:from>
    <cdr:to>
      <cdr:x>0.6681</cdr:x>
      <cdr:y>0.98847</cdr:y>
    </cdr:to>
    <cdr:sp macro="" textlink="">
      <cdr:nvSpPr>
        <cdr:cNvPr id="4" name="TextBox 3"/>
        <cdr:cNvSpPr txBox="1"/>
      </cdr:nvSpPr>
      <cdr:spPr>
        <a:xfrm xmlns:a="http://schemas.openxmlformats.org/drawingml/2006/main">
          <a:off x="2850894" y="4586887"/>
          <a:ext cx="2725966" cy="914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latin typeface="Calibri" panose="020F0502020204030204" pitchFamily="34" charset="0"/>
          </a:endParaRPr>
        </a:p>
      </cdr:txBody>
    </cdr:sp>
  </cdr:relSizeAnchor>
  <cdr:relSizeAnchor xmlns:cdr="http://schemas.openxmlformats.org/drawingml/2006/chartDrawing">
    <cdr:from>
      <cdr:x>0.16843</cdr:x>
      <cdr:y>0.42987</cdr:y>
    </cdr:from>
    <cdr:to>
      <cdr:x>0.20565</cdr:x>
      <cdr:y>0.59107</cdr:y>
    </cdr:to>
    <cdr:sp macro="" textlink="">
      <cdr:nvSpPr>
        <cdr:cNvPr id="8" name="Up Arrow 7">
          <a:extLst xmlns:a="http://schemas.openxmlformats.org/drawingml/2006/main">
            <a:ext uri="{FF2B5EF4-FFF2-40B4-BE49-F238E27FC236}">
              <a16:creationId xmlns:a16="http://schemas.microsoft.com/office/drawing/2014/main" id="{A5C78783-C9FE-B440-937A-A2FA65460A48}"/>
            </a:ext>
          </a:extLst>
        </cdr:cNvPr>
        <cdr:cNvSpPr/>
      </cdr:nvSpPr>
      <cdr:spPr>
        <a:xfrm xmlns:a="http://schemas.openxmlformats.org/drawingml/2006/main" flipV="1">
          <a:off x="1516839" y="2398029"/>
          <a:ext cx="335155" cy="899220"/>
        </a:xfrm>
        <a:prstGeom xmlns:a="http://schemas.openxmlformats.org/drawingml/2006/main" prst="upArrow">
          <a:avLst/>
        </a:prstGeom>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latin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otes Placeholder">
            <a:extLst>
              <a:ext uri="{FF2B5EF4-FFF2-40B4-BE49-F238E27FC236}">
                <a16:creationId xmlns:a16="http://schemas.microsoft.com/office/drawing/2014/main" id="{C24E66AF-2E02-2C48-BD6F-09C4BD01E8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01" tIns="46000" rIns="92001" bIns="46000" numCol="1" anchor="t" anchorCtr="0" compatLnSpc="1">
            <a:prstTxWarp prst="textNoShape">
              <a:avLst/>
            </a:prstTxWarp>
          </a:bodyPr>
          <a:lstStyle/>
          <a:p>
            <a:pPr marL="166688" indent="-166688" eaLnBrk="1" hangingPunct="1">
              <a:spcBef>
                <a:spcPct val="0"/>
              </a:spcBef>
            </a:pPr>
            <a:endParaRPr lang="en-US" altLang="en-US" sz="5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dfd03f27f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8" name="Google Shape;268;g26dfd03f27f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data shows wine’s overall share down 2 percent, with beer and food gaining one point each</a:t>
            </a:r>
          </a:p>
        </p:txBody>
      </p:sp>
      <p:sp>
        <p:nvSpPr>
          <p:cNvPr id="4" name="Slide Number Placeholder 3"/>
          <p:cNvSpPr>
            <a:spLocks noGrp="1"/>
          </p:cNvSpPr>
          <p:nvPr>
            <p:ph type="sldNum" sz="quarter" idx="10"/>
          </p:nvPr>
        </p:nvSpPr>
        <p:spPr/>
        <p:txBody>
          <a:bodyPr/>
          <a:lstStyle/>
          <a:p>
            <a:fld id="{9072CA93-3E96-B84C-A3BD-0DE11D71BF48}"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26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from 2022 to 2021 – Wine goes to 10% of overall share – Ready to Drink Alcoholic Beverages Decrease one percent (6 to 5)</a:t>
            </a:r>
          </a:p>
        </p:txBody>
      </p:sp>
      <p:sp>
        <p:nvSpPr>
          <p:cNvPr id="4" name="Slide Number Placeholder 3"/>
          <p:cNvSpPr>
            <a:spLocks noGrp="1"/>
          </p:cNvSpPr>
          <p:nvPr>
            <p:ph type="sldNum" sz="quarter" idx="5"/>
          </p:nvPr>
        </p:nvSpPr>
        <p:spPr/>
        <p:txBody>
          <a:bodyPr/>
          <a:lstStyle/>
          <a:p>
            <a:pPr>
              <a:defRPr/>
            </a:pPr>
            <a:fld id="{C71C60DF-DDBD-A64E-AE34-E5E414BF6C1A}" type="slidenum">
              <a:rPr lang="en-US" smtClean="0">
                <a:latin typeface="Calibri" panose="020F0502020204030204" pitchFamily="34" charset="0"/>
                <a:cs typeface="Calibri" panose="020F0502020204030204" pitchFamily="34" charset="0"/>
              </a:rPr>
              <a:pPr>
                <a:defRPr/>
              </a:pPr>
              <a:t>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11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0EDB76D-C3A0-DA48-99CD-C5D66C66A087}"/>
              </a:ext>
            </a:extLst>
          </p:cNvPr>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94D9AAD-9F47-A84F-BDEB-72F7C69E69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5" name="Slide Number Placeholder 3">
            <a:extLst>
              <a:ext uri="{FF2B5EF4-FFF2-40B4-BE49-F238E27FC236}">
                <a16:creationId xmlns:a16="http://schemas.microsoft.com/office/drawing/2014/main" id="{C74FCE06-1432-A246-BBA0-3356034AA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2D7064-AA74-4543-A2DF-1AC4676B6B45}" type="slidenum">
              <a:rPr lang="en-US" altLang="en-US" smtClean="0">
                <a:cs typeface="Calibri" panose="020F0502020204030204" pitchFamily="34" charset="0"/>
              </a:rPr>
              <a:pPr fontAlgn="base">
                <a:spcBef>
                  <a:spcPct val="0"/>
                </a:spcBef>
                <a:spcAft>
                  <a:spcPct val="0"/>
                </a:spcAft>
              </a:pPr>
              <a:t>6</a:t>
            </a:fld>
            <a:endParaRPr lang="en-US" altLang="en-US" dirty="0">
              <a:cs typeface="Calibri" panose="020F0502020204030204" pitchFamily="34" charset="0"/>
            </a:endParaRPr>
          </a:p>
        </p:txBody>
      </p:sp>
    </p:spTree>
    <p:extLst>
      <p:ext uri="{BB962C8B-B14F-4D97-AF65-F5344CB8AC3E}">
        <p14:creationId xmlns:p14="http://schemas.microsoft.com/office/powerpoint/2010/main" val="166193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0EDB76D-C3A0-DA48-99CD-C5D66C66A087}"/>
              </a:ext>
            </a:extLst>
          </p:cNvPr>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94D9AAD-9F47-A84F-BDEB-72F7C69E69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Steep declines in beer shipments have leveled off the past year and a half – managing a couple of positive quarters over the past six</a:t>
            </a:r>
          </a:p>
        </p:txBody>
      </p:sp>
      <p:sp>
        <p:nvSpPr>
          <p:cNvPr id="49155" name="Slide Number Placeholder 3">
            <a:extLst>
              <a:ext uri="{FF2B5EF4-FFF2-40B4-BE49-F238E27FC236}">
                <a16:creationId xmlns:a16="http://schemas.microsoft.com/office/drawing/2014/main" id="{C74FCE06-1432-A246-BBA0-3356034AA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2D7064-AA74-4543-A2DF-1AC4676B6B45}" type="slidenum">
              <a:rPr lang="en-US" altLang="en-US" smtClean="0">
                <a:cs typeface="Calibri" panose="020F0502020204030204" pitchFamily="34" charset="0"/>
              </a:rPr>
              <a:pPr fontAlgn="base">
                <a:spcBef>
                  <a:spcPct val="0"/>
                </a:spcBef>
                <a:spcAft>
                  <a:spcPct val="0"/>
                </a:spcAft>
              </a:pPr>
              <a:t>7</a:t>
            </a:fld>
            <a:endParaRPr lang="en-US" altLang="en-US" dirty="0">
              <a:cs typeface="Calibri" panose="020F0502020204030204" pitchFamily="34" charset="0"/>
            </a:endParaRPr>
          </a:p>
        </p:txBody>
      </p:sp>
    </p:spTree>
    <p:extLst>
      <p:ext uri="{BB962C8B-B14F-4D97-AF65-F5344CB8AC3E}">
        <p14:creationId xmlns:p14="http://schemas.microsoft.com/office/powerpoint/2010/main" val="170342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0EDB76D-C3A0-DA48-99CD-C5D66C66A087}"/>
              </a:ext>
            </a:extLst>
          </p:cNvPr>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94D9AAD-9F47-A84F-BDEB-72F7C69E69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5" name="Slide Number Placeholder 3">
            <a:extLst>
              <a:ext uri="{FF2B5EF4-FFF2-40B4-BE49-F238E27FC236}">
                <a16:creationId xmlns:a16="http://schemas.microsoft.com/office/drawing/2014/main" id="{C74FCE06-1432-A246-BBA0-3356034AA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2D7064-AA74-4543-A2DF-1AC4676B6B45}" type="slidenum">
              <a:rPr lang="en-US" altLang="en-US" smtClean="0">
                <a:cs typeface="Calibri" panose="020F0502020204030204" pitchFamily="34" charset="0"/>
              </a:rPr>
              <a:pPr fontAlgn="base">
                <a:spcBef>
                  <a:spcPct val="0"/>
                </a:spcBef>
                <a:spcAft>
                  <a:spcPct val="0"/>
                </a:spcAft>
              </a:pPr>
              <a:t>8</a:t>
            </a:fld>
            <a:endParaRPr lang="en-US" altLang="en-US" dirty="0">
              <a:cs typeface="Calibri" panose="020F0502020204030204" pitchFamily="34" charset="0"/>
            </a:endParaRPr>
          </a:p>
        </p:txBody>
      </p:sp>
    </p:spTree>
    <p:extLst>
      <p:ext uri="{BB962C8B-B14F-4D97-AF65-F5344CB8AC3E}">
        <p14:creationId xmlns:p14="http://schemas.microsoft.com/office/powerpoint/2010/main" val="270130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0EDB76D-C3A0-DA48-99CD-C5D66C66A087}"/>
              </a:ext>
            </a:extLst>
          </p:cNvPr>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94D9AAD-9F47-A84F-BDEB-72F7C69E69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Spirits continue to increase, as measured in glass shipments to customers. This can be attributed to a steady growth in craft distilleries, and a continued increase for spirits as part of their overall alcohol market share,.</a:t>
            </a:r>
          </a:p>
        </p:txBody>
      </p:sp>
      <p:sp>
        <p:nvSpPr>
          <p:cNvPr id="49155" name="Slide Number Placeholder 3">
            <a:extLst>
              <a:ext uri="{FF2B5EF4-FFF2-40B4-BE49-F238E27FC236}">
                <a16:creationId xmlns:a16="http://schemas.microsoft.com/office/drawing/2014/main" id="{C74FCE06-1432-A246-BBA0-3356034AA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2D7064-AA74-4543-A2DF-1AC4676B6B45}" type="slidenum">
              <a:rPr lang="en-US" altLang="en-US" smtClean="0">
                <a:cs typeface="Calibri" panose="020F0502020204030204" pitchFamily="34" charset="0"/>
              </a:rPr>
              <a:pPr fontAlgn="base">
                <a:spcBef>
                  <a:spcPct val="0"/>
                </a:spcBef>
                <a:spcAft>
                  <a:spcPct val="0"/>
                </a:spcAft>
              </a:pPr>
              <a:t>9</a:t>
            </a:fld>
            <a:endParaRPr lang="en-US" altLang="en-US" dirty="0">
              <a:cs typeface="Calibri" panose="020F0502020204030204" pitchFamily="34" charset="0"/>
            </a:endParaRPr>
          </a:p>
        </p:txBody>
      </p:sp>
    </p:spTree>
    <p:extLst>
      <p:ext uri="{BB962C8B-B14F-4D97-AF65-F5344CB8AC3E}">
        <p14:creationId xmlns:p14="http://schemas.microsoft.com/office/powerpoint/2010/main" val="428278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0EDB76D-C3A0-DA48-99CD-C5D66C66A087}"/>
              </a:ext>
            </a:extLst>
          </p:cNvPr>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94D9AAD-9F47-A84F-BDEB-72F7C69E69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9155" name="Slide Number Placeholder 3">
            <a:extLst>
              <a:ext uri="{FF2B5EF4-FFF2-40B4-BE49-F238E27FC236}">
                <a16:creationId xmlns:a16="http://schemas.microsoft.com/office/drawing/2014/main" id="{C74FCE06-1432-A246-BBA0-3356034AA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2D7064-AA74-4543-A2DF-1AC4676B6B45}" type="slidenum">
              <a:rPr lang="en-US" altLang="en-US" smtClean="0">
                <a:cs typeface="Calibri" panose="020F0502020204030204" pitchFamily="34" charset="0"/>
              </a:rPr>
              <a:pPr fontAlgn="base">
                <a:spcBef>
                  <a:spcPct val="0"/>
                </a:spcBef>
                <a:spcAft>
                  <a:spcPct val="0"/>
                </a:spcAft>
              </a:pPr>
              <a:t>10</a:t>
            </a:fld>
            <a:endParaRPr lang="en-US" altLang="en-US" dirty="0">
              <a:cs typeface="Calibri" panose="020F0502020204030204" pitchFamily="34" charset="0"/>
            </a:endParaRPr>
          </a:p>
        </p:txBody>
      </p:sp>
    </p:spTree>
    <p:extLst>
      <p:ext uri="{BB962C8B-B14F-4D97-AF65-F5344CB8AC3E}">
        <p14:creationId xmlns:p14="http://schemas.microsoft.com/office/powerpoint/2010/main" val="220237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2846f60c6e_0_8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7" name="Google Shape;427;g22846f60c6e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684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
        <p:cNvGrpSpPr/>
        <p:nvPr/>
      </p:nvGrpSpPr>
      <p:grpSpPr>
        <a:xfrm>
          <a:off x="0" y="0"/>
          <a:ext cx="0" cy="0"/>
          <a:chOff x="0" y="0"/>
          <a:chExt cx="0" cy="0"/>
        </a:xfrm>
      </p:grpSpPr>
      <p:pic>
        <p:nvPicPr>
          <p:cNvPr id="25" name="Google Shape;25;p30"/>
          <p:cNvPicPr preferRelativeResize="0"/>
          <p:nvPr/>
        </p:nvPicPr>
        <p:blipFill rotWithShape="1">
          <a:blip r:embed="rId2">
            <a:alphaModFix/>
          </a:blip>
          <a:srcRect/>
          <a:stretch/>
        </p:blipFill>
        <p:spPr>
          <a:xfrm>
            <a:off x="516467" y="6046789"/>
            <a:ext cx="1337733" cy="627063"/>
          </a:xfrm>
          <a:prstGeom prst="rect">
            <a:avLst/>
          </a:prstGeom>
          <a:noFill/>
          <a:ln>
            <a:noFill/>
          </a:ln>
        </p:spPr>
      </p:pic>
      <p:sp>
        <p:nvSpPr>
          <p:cNvPr id="26" name="Google Shape;26;p30"/>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30"/>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30"/>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546875" y="537085"/>
            <a:ext cx="10972800" cy="6461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609600" y="1404676"/>
            <a:ext cx="5386917" cy="6397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solidFill>
                  <a:schemeClr val="accent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 name="Google Shape;78;p24"/>
          <p:cNvSpPr txBox="1">
            <a:spLocks noGrp="1"/>
          </p:cNvSpPr>
          <p:nvPr>
            <p:ph type="body" idx="2"/>
          </p:nvPr>
        </p:nvSpPr>
        <p:spPr>
          <a:xfrm>
            <a:off x="609600" y="2244730"/>
            <a:ext cx="5386917" cy="3299004"/>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sz="22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9" name="Google Shape;79;p24"/>
          <p:cNvSpPr txBox="1">
            <a:spLocks noGrp="1"/>
          </p:cNvSpPr>
          <p:nvPr>
            <p:ph type="body" idx="3"/>
          </p:nvPr>
        </p:nvSpPr>
        <p:spPr>
          <a:xfrm>
            <a:off x="6193376" y="1404676"/>
            <a:ext cx="5389033" cy="6397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solidFill>
                  <a:srgbClr val="4E9235"/>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0" name="Google Shape;80;p24"/>
          <p:cNvSpPr txBox="1">
            <a:spLocks noGrp="1"/>
          </p:cNvSpPr>
          <p:nvPr>
            <p:ph type="body" idx="4"/>
          </p:nvPr>
        </p:nvSpPr>
        <p:spPr>
          <a:xfrm>
            <a:off x="6193376" y="2244728"/>
            <a:ext cx="5389033" cy="3299005"/>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sz="22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1" name="Google Shape;81;p24"/>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4"/>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4"/>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4"/>
        <p:cNvGrpSpPr/>
        <p:nvPr/>
      </p:nvGrpSpPr>
      <p:grpSpPr>
        <a:xfrm>
          <a:off x="0" y="0"/>
          <a:ext cx="0" cy="0"/>
          <a:chOff x="0" y="0"/>
          <a:chExt cx="0" cy="0"/>
        </a:xfrm>
      </p:grpSpPr>
      <p:sp>
        <p:nvSpPr>
          <p:cNvPr id="85" name="Google Shape;85;p26"/>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26"/>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26"/>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88" name="Google Shape;88;p26"/>
          <p:cNvSpPr/>
          <p:nvPr/>
        </p:nvSpPr>
        <p:spPr>
          <a:xfrm>
            <a:off x="0" y="0"/>
            <a:ext cx="5048251"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sp>
        <p:nvSpPr>
          <p:cNvPr id="90" name="Google Shape;90;p27"/>
          <p:cNvSpPr>
            <a:spLocks noGrp="1"/>
          </p:cNvSpPr>
          <p:nvPr>
            <p:ph type="pic" idx="2"/>
          </p:nvPr>
        </p:nvSpPr>
        <p:spPr>
          <a:xfrm>
            <a:off x="0" y="0"/>
            <a:ext cx="4348163" cy="6858000"/>
          </a:xfrm>
          <a:prstGeom prst="rect">
            <a:avLst/>
          </a:prstGeom>
          <a:solidFill>
            <a:schemeClr val="lt2"/>
          </a:solidFill>
          <a:ln>
            <a:noFill/>
          </a:ln>
        </p:spPr>
      </p:sp>
      <p:sp>
        <p:nvSpPr>
          <p:cNvPr id="91" name="Google Shape;91;p27"/>
          <p:cNvSpPr txBox="1">
            <a:spLocks noGrp="1"/>
          </p:cNvSpPr>
          <p:nvPr>
            <p:ph type="body" idx="1"/>
          </p:nvPr>
        </p:nvSpPr>
        <p:spPr>
          <a:xfrm>
            <a:off x="5026213" y="1550242"/>
            <a:ext cx="6557275" cy="4634575"/>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SzPts val="2600"/>
              <a:buChar char="•"/>
              <a:defRPr>
                <a:solidFill>
                  <a:schemeClr val="dk1"/>
                </a:solidFill>
              </a:defRPr>
            </a:lvl1pPr>
            <a:lvl2pPr marL="914400" lvl="1" indent="-381000" algn="l">
              <a:lnSpc>
                <a:spcPct val="100000"/>
              </a:lnSpc>
              <a:spcBef>
                <a:spcPts val="480"/>
              </a:spcBef>
              <a:spcAft>
                <a:spcPts val="0"/>
              </a:spcAft>
              <a:buSzPts val="2400"/>
              <a:buChar char="–"/>
              <a:defRPr>
                <a:solidFill>
                  <a:schemeClr val="dk1"/>
                </a:solidFill>
              </a:defRPr>
            </a:lvl2pPr>
            <a:lvl3pPr marL="1371600" lvl="2" indent="-368300" algn="l">
              <a:lnSpc>
                <a:spcPct val="100000"/>
              </a:lnSpc>
              <a:spcBef>
                <a:spcPts val="440"/>
              </a:spcBef>
              <a:spcAft>
                <a:spcPts val="0"/>
              </a:spcAft>
              <a:buSzPts val="2200"/>
              <a:buChar char="•"/>
              <a:defRPr>
                <a:solidFill>
                  <a:schemeClr val="dk1"/>
                </a:solidFill>
              </a:defRPr>
            </a:lvl3pPr>
            <a:lvl4pPr marL="1828800" lvl="3" indent="-355600" algn="l">
              <a:lnSpc>
                <a:spcPct val="100000"/>
              </a:lnSpc>
              <a:spcBef>
                <a:spcPts val="400"/>
              </a:spcBef>
              <a:spcAft>
                <a:spcPts val="0"/>
              </a:spcAft>
              <a:buSzPts val="2000"/>
              <a:buChar char="–"/>
              <a:defRPr>
                <a:solidFill>
                  <a:schemeClr val="dk1"/>
                </a:solidFill>
              </a:defRPr>
            </a:lvl4pPr>
            <a:lvl5pPr marL="2286000" lvl="4" indent="-342900" algn="l">
              <a:lnSpc>
                <a:spcPct val="100000"/>
              </a:lnSpc>
              <a:spcBef>
                <a:spcPts val="360"/>
              </a:spcBef>
              <a:spcAft>
                <a:spcPts val="0"/>
              </a:spcAft>
              <a:buSzPts val="18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27"/>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3" name="Google Shape;93;p27"/>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27"/>
          <p:cNvSpPr txBox="1">
            <a:spLocks noGrp="1"/>
          </p:cNvSpPr>
          <p:nvPr>
            <p:ph type="title"/>
          </p:nvPr>
        </p:nvSpPr>
        <p:spPr>
          <a:xfrm>
            <a:off x="4962398" y="541543"/>
            <a:ext cx="6557276" cy="6461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7"/>
          <p:cNvSpPr/>
          <p:nvPr/>
        </p:nvSpPr>
        <p:spPr>
          <a:xfrm>
            <a:off x="5026213" y="429505"/>
            <a:ext cx="3048000" cy="130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6"/>
        <p:cNvGrpSpPr/>
        <p:nvPr/>
      </p:nvGrpSpPr>
      <p:grpSpPr>
        <a:xfrm>
          <a:off x="0" y="0"/>
          <a:ext cx="0" cy="0"/>
          <a:chOff x="0" y="0"/>
          <a:chExt cx="0" cy="0"/>
        </a:xfrm>
      </p:grpSpPr>
      <p:sp>
        <p:nvSpPr>
          <p:cNvPr id="97" name="Google Shape;97;p28"/>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8" name="Google Shape;98;p28"/>
          <p:cNvSpPr>
            <a:spLocks noGrp="1"/>
          </p:cNvSpPr>
          <p:nvPr>
            <p:ph type="pic" idx="2"/>
          </p:nvPr>
        </p:nvSpPr>
        <p:spPr>
          <a:xfrm>
            <a:off x="0" y="1"/>
            <a:ext cx="12192000" cy="6858001"/>
          </a:xfrm>
          <a:prstGeom prst="rect">
            <a:avLst/>
          </a:prstGeom>
          <a:solidFill>
            <a:schemeClr val="lt2"/>
          </a:solidFill>
          <a:ln>
            <a:noFill/>
          </a:ln>
        </p:spPr>
      </p:sp>
      <p:sp>
        <p:nvSpPr>
          <p:cNvPr id="99" name="Google Shape;99;p28"/>
          <p:cNvSpPr txBox="1">
            <a:spLocks noGrp="1"/>
          </p:cNvSpPr>
          <p:nvPr>
            <p:ph type="title"/>
          </p:nvPr>
        </p:nvSpPr>
        <p:spPr>
          <a:xfrm>
            <a:off x="3633538" y="3907753"/>
            <a:ext cx="8049127" cy="1298715"/>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8"/>
          <p:cNvSpPr txBox="1">
            <a:spLocks noGrp="1"/>
          </p:cNvSpPr>
          <p:nvPr>
            <p:ph type="body" idx="1"/>
          </p:nvPr>
        </p:nvSpPr>
        <p:spPr>
          <a:xfrm>
            <a:off x="3633538" y="5206469"/>
            <a:ext cx="8049127" cy="9456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a:solidFill>
                  <a:schemeClr val="lt1"/>
                </a:solidFill>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1"/>
        <p:cNvGrpSpPr/>
        <p:nvPr/>
      </p:nvGrpSpPr>
      <p:grpSpPr>
        <a:xfrm>
          <a:off x="0" y="0"/>
          <a:ext cx="0" cy="0"/>
          <a:chOff x="0" y="0"/>
          <a:chExt cx="0" cy="0"/>
        </a:xfrm>
      </p:grpSpPr>
      <p:sp>
        <p:nvSpPr>
          <p:cNvPr id="102" name="Google Shape;102;p29"/>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3" name="Google Shape;103;p29"/>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4" name="Google Shape;104;p29"/>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 background with GPI logo">
  <p:cSld name="White background with GPI logo">
    <p:spTree>
      <p:nvGrpSpPr>
        <p:cNvPr id="1" name="Shape 105"/>
        <p:cNvGrpSpPr/>
        <p:nvPr/>
      </p:nvGrpSpPr>
      <p:grpSpPr>
        <a:xfrm>
          <a:off x="0" y="0"/>
          <a:ext cx="0" cy="0"/>
          <a:chOff x="0" y="0"/>
          <a:chExt cx="0" cy="0"/>
        </a:xfrm>
      </p:grpSpPr>
      <p:pic>
        <p:nvPicPr>
          <p:cNvPr id="106" name="Google Shape;106;p31"/>
          <p:cNvPicPr preferRelativeResize="0"/>
          <p:nvPr/>
        </p:nvPicPr>
        <p:blipFill rotWithShape="1">
          <a:blip r:embed="rId2">
            <a:alphaModFix/>
          </a:blip>
          <a:srcRect/>
          <a:stretch/>
        </p:blipFill>
        <p:spPr>
          <a:xfrm>
            <a:off x="10261600" y="5757865"/>
            <a:ext cx="1320800" cy="6746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lt_Section Divider_Brown">
  <p:cSld name="Alt_Section Divider_Brown">
    <p:spTree>
      <p:nvGrpSpPr>
        <p:cNvPr id="1" name="Shape 107"/>
        <p:cNvGrpSpPr/>
        <p:nvPr/>
      </p:nvGrpSpPr>
      <p:grpSpPr>
        <a:xfrm>
          <a:off x="0" y="0"/>
          <a:ext cx="0" cy="0"/>
          <a:chOff x="0" y="0"/>
          <a:chExt cx="0" cy="0"/>
        </a:xfrm>
      </p:grpSpPr>
      <p:pic>
        <p:nvPicPr>
          <p:cNvPr id="108" name="Google Shape;108;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399" y="-19049"/>
            <a:ext cx="12257617" cy="6894513"/>
          </a:xfrm>
          <a:prstGeom prst="rect">
            <a:avLst/>
          </a:prstGeom>
          <a:noFill/>
          <a:ln>
            <a:noFill/>
          </a:ln>
        </p:spPr>
      </p:pic>
      <p:sp>
        <p:nvSpPr>
          <p:cNvPr id="109" name="Google Shape;109;p32"/>
          <p:cNvSpPr/>
          <p:nvPr/>
        </p:nvSpPr>
        <p:spPr>
          <a:xfrm>
            <a:off x="7969251" y="3444876"/>
            <a:ext cx="3048000" cy="131763"/>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0" name="Google Shape;110;p32"/>
          <p:cNvSpPr txBox="1">
            <a:spLocks noGrp="1"/>
          </p:cNvSpPr>
          <p:nvPr>
            <p:ph type="title"/>
          </p:nvPr>
        </p:nvSpPr>
        <p:spPr>
          <a:xfrm>
            <a:off x="4745319" y="1811153"/>
            <a:ext cx="6384307" cy="1362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4745318" y="3722001"/>
            <a:ext cx="6384308" cy="1207916"/>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546875" y="541543"/>
            <a:ext cx="10972800" cy="6461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3"/>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5" name="Google Shape;115;p33"/>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6"/>
        <p:cNvGrpSpPr/>
        <p:nvPr/>
      </p:nvGrpSpPr>
      <p:grpSpPr>
        <a:xfrm>
          <a:off x="0" y="0"/>
          <a:ext cx="0" cy="0"/>
          <a:chOff x="0" y="0"/>
          <a:chExt cx="0" cy="0"/>
        </a:xfrm>
      </p:grpSpPr>
      <p:sp>
        <p:nvSpPr>
          <p:cNvPr id="117" name="Google Shape;117;p34"/>
          <p:cNvSpPr txBox="1">
            <a:spLocks noGrp="1"/>
          </p:cNvSpPr>
          <p:nvPr>
            <p:ph type="title"/>
          </p:nvPr>
        </p:nvSpPr>
        <p:spPr>
          <a:xfrm>
            <a:off x="838200" y="365127"/>
            <a:ext cx="10515600" cy="1325563"/>
          </a:xfrm>
          <a:prstGeom prst="rect">
            <a:avLst/>
          </a:prstGeom>
          <a:solidFill>
            <a:srgbClr val="3F8389"/>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Section Divider_Blue_A">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5319AA6-EDCB-4A49-A01A-01F2CF8A283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68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FD15BD-4952-5D42-A82D-915F6FA6FDF5}"/>
              </a:ext>
            </a:extLst>
          </p:cNvPr>
          <p:cNvSpPr/>
          <p:nvPr userDrawn="1"/>
        </p:nvSpPr>
        <p:spPr>
          <a:xfrm>
            <a:off x="7969251" y="3444876"/>
            <a:ext cx="3048000" cy="131763"/>
          </a:xfrm>
          <a:prstGeom prst="rect">
            <a:avLst/>
          </a:prstGeom>
          <a:solidFill>
            <a:srgbClr val="F2AE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b="0" i="0" dirty="0">
              <a:latin typeface="Calibri" panose="020F0502020204030204" pitchFamily="34" charset="0"/>
            </a:endParaRPr>
          </a:p>
        </p:txBody>
      </p:sp>
      <p:pic>
        <p:nvPicPr>
          <p:cNvPr id="6" name="Picture 10">
            <a:extLst>
              <a:ext uri="{FF2B5EF4-FFF2-40B4-BE49-F238E27FC236}">
                <a16:creationId xmlns:a16="http://schemas.microsoft.com/office/drawing/2014/main" id="{38C0ECEF-4A78-BC43-B5C3-6FEF9724D0C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41350" y="5138738"/>
            <a:ext cx="241088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745319" y="1811152"/>
            <a:ext cx="6384307" cy="1362075"/>
          </a:xfrm>
        </p:spPr>
        <p:txBody>
          <a:bodyPr anchor="b"/>
          <a:lstStyle>
            <a:lvl1pPr algn="r">
              <a:defRPr sz="4200" b="0" cap="none">
                <a:solidFill>
                  <a:srgbClr val="FFFFFF"/>
                </a:solidFill>
              </a:defRPr>
            </a:lvl1pPr>
          </a:lstStyle>
          <a:p>
            <a:r>
              <a:rPr lang="en-US" dirty="0"/>
              <a:t>Click to edit Master title style</a:t>
            </a:r>
          </a:p>
        </p:txBody>
      </p:sp>
      <p:sp>
        <p:nvSpPr>
          <p:cNvPr id="14" name="Text Placeholder 2"/>
          <p:cNvSpPr>
            <a:spLocks noGrp="1"/>
          </p:cNvSpPr>
          <p:nvPr>
            <p:ph type="body" idx="1"/>
          </p:nvPr>
        </p:nvSpPr>
        <p:spPr>
          <a:xfrm>
            <a:off x="4745317" y="3722000"/>
            <a:ext cx="6384308" cy="1207916"/>
          </a:xfrm>
        </p:spPr>
        <p:txBody>
          <a:bodyPr/>
          <a:lstStyle>
            <a:lvl1pPr marL="0" indent="0" algn="r">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7686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546875" y="537085"/>
            <a:ext cx="10972800" cy="6461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25"/>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5"/>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Section Divider_Blue_A">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5319AA6-EDCB-4A49-A01A-01F2CF8A283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68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FD15BD-4952-5D42-A82D-915F6FA6FDF5}"/>
              </a:ext>
            </a:extLst>
          </p:cNvPr>
          <p:cNvSpPr/>
          <p:nvPr userDrawn="1"/>
        </p:nvSpPr>
        <p:spPr>
          <a:xfrm>
            <a:off x="7969251" y="3444876"/>
            <a:ext cx="3048000" cy="131763"/>
          </a:xfrm>
          <a:prstGeom prst="rect">
            <a:avLst/>
          </a:prstGeom>
          <a:solidFill>
            <a:srgbClr val="F2AE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b="0" i="0" dirty="0">
              <a:latin typeface="Calibri" panose="020F0502020204030204" pitchFamily="34" charset="0"/>
            </a:endParaRPr>
          </a:p>
        </p:txBody>
      </p:sp>
      <p:pic>
        <p:nvPicPr>
          <p:cNvPr id="6" name="Picture 10">
            <a:extLst>
              <a:ext uri="{FF2B5EF4-FFF2-40B4-BE49-F238E27FC236}">
                <a16:creationId xmlns:a16="http://schemas.microsoft.com/office/drawing/2014/main" id="{38C0ECEF-4A78-BC43-B5C3-6FEF9724D0C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41350" y="5138738"/>
            <a:ext cx="241088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745319" y="1811152"/>
            <a:ext cx="6384307" cy="1362075"/>
          </a:xfrm>
        </p:spPr>
        <p:txBody>
          <a:bodyPr anchor="b"/>
          <a:lstStyle>
            <a:lvl1pPr algn="r">
              <a:defRPr sz="4200" b="0" cap="none">
                <a:solidFill>
                  <a:srgbClr val="FFFFFF"/>
                </a:solidFill>
              </a:defRPr>
            </a:lvl1pPr>
          </a:lstStyle>
          <a:p>
            <a:r>
              <a:rPr lang="en-US" dirty="0"/>
              <a:t>Click to edit Master title style</a:t>
            </a:r>
          </a:p>
        </p:txBody>
      </p:sp>
      <p:sp>
        <p:nvSpPr>
          <p:cNvPr id="14" name="Text Placeholder 2"/>
          <p:cNvSpPr>
            <a:spLocks noGrp="1"/>
          </p:cNvSpPr>
          <p:nvPr>
            <p:ph type="body" idx="1"/>
          </p:nvPr>
        </p:nvSpPr>
        <p:spPr>
          <a:xfrm>
            <a:off x="4745317" y="3722000"/>
            <a:ext cx="6384308" cy="1207916"/>
          </a:xfrm>
        </p:spPr>
        <p:txBody>
          <a:bodyPr/>
          <a:lstStyle>
            <a:lvl1pPr marL="0" indent="0" algn="r">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0305433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6875" y="537084"/>
            <a:ext cx="10972800" cy="646112"/>
          </a:xfrm>
        </p:spPr>
        <p:txBody>
          <a:bodyPr/>
          <a:lstStyle/>
          <a:p>
            <a:r>
              <a:rPr lang="en-US" dirty="0"/>
              <a:t>Click to edit Master title style</a:t>
            </a:r>
          </a:p>
        </p:txBody>
      </p:sp>
      <p:sp>
        <p:nvSpPr>
          <p:cNvPr id="3" name="Content Placeholder 2"/>
          <p:cNvSpPr>
            <a:spLocks noGrp="1"/>
          </p:cNvSpPr>
          <p:nvPr>
            <p:ph idx="1"/>
          </p:nvPr>
        </p:nvSpPr>
        <p:spPr>
          <a:xfrm>
            <a:off x="546875" y="1325848"/>
            <a:ext cx="10972800" cy="4303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84A1692-977D-1C48-B583-4D1FD9F30ED8}"/>
              </a:ext>
            </a:extLst>
          </p:cNvPr>
          <p:cNvSpPr>
            <a:spLocks noGrp="1"/>
          </p:cNvSpPr>
          <p:nvPr>
            <p:ph type="dt" sz="half" idx="10"/>
          </p:nvPr>
        </p:nvSpPr>
        <p:spPr/>
        <p:txBody>
          <a:bodyPr/>
          <a:lstStyle>
            <a:lvl1pPr>
              <a:defRPr/>
            </a:lvl1pPr>
          </a:lstStyle>
          <a:p>
            <a:pPr>
              <a:defRPr/>
            </a:pPr>
            <a:fld id="{2363899E-D670-B84D-835A-AA5C97AC6183}" type="datetime1">
              <a:rPr lang="en-US"/>
              <a:pPr>
                <a:defRPr/>
              </a:pPr>
              <a:t>11/5/24</a:t>
            </a:fld>
            <a:endParaRPr lang="en-US" dirty="0"/>
          </a:p>
        </p:txBody>
      </p:sp>
      <p:sp>
        <p:nvSpPr>
          <p:cNvPr id="5" name="Footer Placeholder 4">
            <a:extLst>
              <a:ext uri="{FF2B5EF4-FFF2-40B4-BE49-F238E27FC236}">
                <a16:creationId xmlns:a16="http://schemas.microsoft.com/office/drawing/2014/main" id="{A45AEA6B-A53E-D44C-97DA-693C96A6228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C2FC4B9-1835-394F-8F06-A93EFAAAB4EE}"/>
              </a:ext>
            </a:extLst>
          </p:cNvPr>
          <p:cNvSpPr>
            <a:spLocks noGrp="1"/>
          </p:cNvSpPr>
          <p:nvPr>
            <p:ph type="sldNum" sz="quarter" idx="12"/>
          </p:nvPr>
        </p:nvSpPr>
        <p:spPr/>
        <p:txBody>
          <a:bodyPr/>
          <a:lstStyle>
            <a:lvl1pPr>
              <a:defRPr/>
            </a:lvl1pPr>
          </a:lstStyle>
          <a:p>
            <a:pPr>
              <a:defRPr/>
            </a:pPr>
            <a:fld id="{3894F41F-1787-DC47-AA4B-BAA6427AD4E9}" type="slidenum">
              <a:rPr lang="en-US"/>
              <a:pPr>
                <a:defRPr/>
              </a:pPr>
              <a:t>‹#›</a:t>
            </a:fld>
            <a:endParaRPr lang="en-US" dirty="0"/>
          </a:p>
        </p:txBody>
      </p:sp>
    </p:spTree>
    <p:extLst>
      <p:ext uri="{BB962C8B-B14F-4D97-AF65-F5344CB8AC3E}">
        <p14:creationId xmlns:p14="http://schemas.microsoft.com/office/powerpoint/2010/main" val="82938082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Section Divider_Blue_A">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5319AA6-EDCB-4A49-A01A-01F2CF8A283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68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FD15BD-4952-5D42-A82D-915F6FA6FDF5}"/>
              </a:ext>
            </a:extLst>
          </p:cNvPr>
          <p:cNvSpPr/>
          <p:nvPr userDrawn="1"/>
        </p:nvSpPr>
        <p:spPr>
          <a:xfrm>
            <a:off x="7969251" y="3444876"/>
            <a:ext cx="3048000" cy="131763"/>
          </a:xfrm>
          <a:prstGeom prst="rect">
            <a:avLst/>
          </a:prstGeom>
          <a:solidFill>
            <a:srgbClr val="F2AE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b="0" i="0" dirty="0">
              <a:latin typeface="Calibri" panose="020F0502020204030204" pitchFamily="34" charset="0"/>
            </a:endParaRPr>
          </a:p>
        </p:txBody>
      </p:sp>
      <p:pic>
        <p:nvPicPr>
          <p:cNvPr id="6" name="Picture 10">
            <a:extLst>
              <a:ext uri="{FF2B5EF4-FFF2-40B4-BE49-F238E27FC236}">
                <a16:creationId xmlns:a16="http://schemas.microsoft.com/office/drawing/2014/main" id="{38C0ECEF-4A78-BC43-B5C3-6FEF9724D0C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41350" y="5138738"/>
            <a:ext cx="241088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745319" y="1811152"/>
            <a:ext cx="6384307" cy="1362075"/>
          </a:xfrm>
        </p:spPr>
        <p:txBody>
          <a:bodyPr anchor="b"/>
          <a:lstStyle>
            <a:lvl1pPr algn="r">
              <a:defRPr sz="4200" b="0" cap="none">
                <a:solidFill>
                  <a:srgbClr val="FFFFFF"/>
                </a:solidFill>
              </a:defRPr>
            </a:lvl1pPr>
          </a:lstStyle>
          <a:p>
            <a:r>
              <a:rPr lang="en-US" dirty="0"/>
              <a:t>Click to edit Master title style</a:t>
            </a:r>
          </a:p>
        </p:txBody>
      </p:sp>
      <p:sp>
        <p:nvSpPr>
          <p:cNvPr id="14" name="Text Placeholder 2"/>
          <p:cNvSpPr>
            <a:spLocks noGrp="1"/>
          </p:cNvSpPr>
          <p:nvPr>
            <p:ph type="body" idx="1"/>
          </p:nvPr>
        </p:nvSpPr>
        <p:spPr>
          <a:xfrm>
            <a:off x="4745317" y="3722000"/>
            <a:ext cx="6384308" cy="1207916"/>
          </a:xfrm>
        </p:spPr>
        <p:txBody>
          <a:bodyPr/>
          <a:lstStyle>
            <a:lvl1pPr marL="0" indent="0" algn="r">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9398354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Divider_Blue_B">
  <p:cSld name="Section Divider_Blue_B">
    <p:spTree>
      <p:nvGrpSpPr>
        <p:cNvPr id="1" name="Shape 150"/>
        <p:cNvGrpSpPr/>
        <p:nvPr/>
      </p:nvGrpSpPr>
      <p:grpSpPr>
        <a:xfrm>
          <a:off x="0" y="0"/>
          <a:ext cx="0" cy="0"/>
          <a:chOff x="0" y="0"/>
          <a:chExt cx="0" cy="0"/>
        </a:xfrm>
      </p:grpSpPr>
      <p:pic>
        <p:nvPicPr>
          <p:cNvPr id="151" name="Google Shape;151;g1fb7d6f9df0_0_1797" descr="BottleTops_blue_watermark.jpg"/>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152" name="Google Shape;152;g1fb7d6f9df0_0_1797"/>
          <p:cNvSpPr txBox="1">
            <a:spLocks noGrp="1"/>
          </p:cNvSpPr>
          <p:nvPr>
            <p:ph type="title"/>
          </p:nvPr>
        </p:nvSpPr>
        <p:spPr>
          <a:xfrm>
            <a:off x="4745320" y="1811157"/>
            <a:ext cx="6384300" cy="1362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fb7d6f9df0_0_1797"/>
          <p:cNvSpPr txBox="1">
            <a:spLocks noGrp="1"/>
          </p:cNvSpPr>
          <p:nvPr>
            <p:ph type="body" idx="1"/>
          </p:nvPr>
        </p:nvSpPr>
        <p:spPr>
          <a:xfrm>
            <a:off x="4745323" y="3722003"/>
            <a:ext cx="6384300" cy="1207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154" name="Google Shape;154;g1fb7d6f9df0_0_1797"/>
          <p:cNvSpPr/>
          <p:nvPr/>
        </p:nvSpPr>
        <p:spPr>
          <a:xfrm>
            <a:off x="7968221" y="3445343"/>
            <a:ext cx="3048000" cy="130800"/>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155" name="Google Shape;155;g1fb7d6f9df0_0_1797" descr="GPI_Logo_vector_white.png"/>
          <p:cNvPicPr preferRelativeResize="0"/>
          <p:nvPr/>
        </p:nvPicPr>
        <p:blipFill rotWithShape="1">
          <a:blip r:embed="rId3">
            <a:alphaModFix amt="55000"/>
          </a:blip>
          <a:srcRect/>
          <a:stretch/>
        </p:blipFill>
        <p:spPr>
          <a:xfrm>
            <a:off x="374103" y="5138362"/>
            <a:ext cx="2102397" cy="1394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_A_Blue" type="title">
  <p:cSld name="TITLE">
    <p:spTree>
      <p:nvGrpSpPr>
        <p:cNvPr id="1" name="Shape 156"/>
        <p:cNvGrpSpPr/>
        <p:nvPr/>
      </p:nvGrpSpPr>
      <p:grpSpPr>
        <a:xfrm>
          <a:off x="0" y="0"/>
          <a:ext cx="0" cy="0"/>
          <a:chOff x="0" y="0"/>
          <a:chExt cx="0" cy="0"/>
        </a:xfrm>
      </p:grpSpPr>
      <p:pic>
        <p:nvPicPr>
          <p:cNvPr id="157" name="Google Shape;157;g1fb7d6f9df0_0_1810" descr="bottles along line_light_top_dark_corner.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8" name="Google Shape;158;g1fb7d6f9df0_0_1810" descr="GPI_SlideAngle_right_blue.png"/>
          <p:cNvPicPr preferRelativeResize="0"/>
          <p:nvPr/>
        </p:nvPicPr>
        <p:blipFill rotWithShape="1">
          <a:blip r:embed="rId3">
            <a:alphaModFix amt="82000"/>
          </a:blip>
          <a:srcRect/>
          <a:stretch/>
        </p:blipFill>
        <p:spPr>
          <a:xfrm>
            <a:off x="5663501" y="-1"/>
            <a:ext cx="6528499" cy="6858001"/>
          </a:xfrm>
          <a:prstGeom prst="rect">
            <a:avLst/>
          </a:prstGeom>
          <a:noFill/>
          <a:ln>
            <a:noFill/>
          </a:ln>
        </p:spPr>
      </p:pic>
      <p:pic>
        <p:nvPicPr>
          <p:cNvPr id="159" name="Google Shape;159;g1fb7d6f9df0_0_1810" descr="GPI_Logo_vector_whit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01011" y="721801"/>
            <a:ext cx="2748031" cy="1822455"/>
          </a:xfrm>
          <a:prstGeom prst="rect">
            <a:avLst/>
          </a:prstGeom>
          <a:noFill/>
          <a:ln>
            <a:noFill/>
          </a:ln>
        </p:spPr>
      </p:pic>
      <p:sp>
        <p:nvSpPr>
          <p:cNvPr id="160" name="Google Shape;160;g1fb7d6f9df0_0_1810"/>
          <p:cNvSpPr txBox="1">
            <a:spLocks noGrp="1"/>
          </p:cNvSpPr>
          <p:nvPr>
            <p:ph type="ctrTitle"/>
          </p:nvPr>
        </p:nvSpPr>
        <p:spPr>
          <a:xfrm>
            <a:off x="537919" y="596897"/>
            <a:ext cx="6361800" cy="1966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1fb7d6f9df0_0_1810"/>
          <p:cNvSpPr txBox="1">
            <a:spLocks noGrp="1"/>
          </p:cNvSpPr>
          <p:nvPr>
            <p:ph type="subTitle" idx="1"/>
          </p:nvPr>
        </p:nvSpPr>
        <p:spPr>
          <a:xfrm>
            <a:off x="7839200" y="3903744"/>
            <a:ext cx="3939300" cy="2484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1632"/>
              </a:spcBef>
              <a:spcAft>
                <a:spcPts val="0"/>
              </a:spcAft>
              <a:buSzPts val="2200"/>
              <a:buNone/>
              <a:defRPr sz="2200">
                <a:solidFill>
                  <a:schemeClr val="lt1"/>
                </a:solidFill>
              </a:defRPr>
            </a:lvl1pPr>
            <a:lvl2pPr lvl="1" algn="ctr">
              <a:lnSpc>
                <a:spcPct val="100000"/>
              </a:lnSpc>
              <a:spcBef>
                <a:spcPts val="480"/>
              </a:spcBef>
              <a:spcAft>
                <a:spcPts val="0"/>
              </a:spcAft>
              <a:buSzPts val="2400"/>
              <a:buNone/>
              <a:defRPr>
                <a:solidFill>
                  <a:srgbClr val="909090"/>
                </a:solidFill>
              </a:defRPr>
            </a:lvl2pPr>
            <a:lvl3pPr lvl="2" algn="ctr">
              <a:lnSpc>
                <a:spcPct val="100000"/>
              </a:lnSpc>
              <a:spcBef>
                <a:spcPts val="440"/>
              </a:spcBef>
              <a:spcAft>
                <a:spcPts val="0"/>
              </a:spcAft>
              <a:buSzPts val="2200"/>
              <a:buNone/>
              <a:defRPr>
                <a:solidFill>
                  <a:srgbClr val="909090"/>
                </a:solidFill>
              </a:defRPr>
            </a:lvl3pPr>
            <a:lvl4pPr lvl="3" algn="ctr">
              <a:lnSpc>
                <a:spcPct val="100000"/>
              </a:lnSpc>
              <a:spcBef>
                <a:spcPts val="400"/>
              </a:spcBef>
              <a:spcAft>
                <a:spcPts val="0"/>
              </a:spcAft>
              <a:buSzPts val="2000"/>
              <a:buNone/>
              <a:defRPr>
                <a:solidFill>
                  <a:srgbClr val="909090"/>
                </a:solidFill>
              </a:defRPr>
            </a:lvl4pPr>
            <a:lvl5pPr lvl="4" algn="ctr">
              <a:lnSpc>
                <a:spcPct val="100000"/>
              </a:lnSpc>
              <a:spcBef>
                <a:spcPts val="360"/>
              </a:spcBef>
              <a:spcAft>
                <a:spcPts val="0"/>
              </a:spcAft>
              <a:buSzPts val="1800"/>
              <a:buNone/>
              <a:defRPr>
                <a:solidFill>
                  <a:srgbClr val="909090"/>
                </a:solidFill>
              </a:defRPr>
            </a:lvl5pPr>
            <a:lvl6pPr lvl="5" algn="ctr">
              <a:lnSpc>
                <a:spcPct val="100000"/>
              </a:lnSpc>
              <a:spcBef>
                <a:spcPts val="400"/>
              </a:spcBef>
              <a:spcAft>
                <a:spcPts val="0"/>
              </a:spcAft>
              <a:buClr>
                <a:srgbClr val="909090"/>
              </a:buClr>
              <a:buSzPts val="2000"/>
              <a:buNone/>
              <a:defRPr>
                <a:solidFill>
                  <a:srgbClr val="909090"/>
                </a:solidFill>
              </a:defRPr>
            </a:lvl6pPr>
            <a:lvl7pPr lvl="6" algn="ctr">
              <a:lnSpc>
                <a:spcPct val="100000"/>
              </a:lnSpc>
              <a:spcBef>
                <a:spcPts val="400"/>
              </a:spcBef>
              <a:spcAft>
                <a:spcPts val="0"/>
              </a:spcAft>
              <a:buClr>
                <a:srgbClr val="909090"/>
              </a:buClr>
              <a:buSzPts val="2000"/>
              <a:buNone/>
              <a:defRPr>
                <a:solidFill>
                  <a:srgbClr val="909090"/>
                </a:solidFill>
              </a:defRPr>
            </a:lvl7pPr>
            <a:lvl8pPr lvl="7" algn="ctr">
              <a:lnSpc>
                <a:spcPct val="100000"/>
              </a:lnSpc>
              <a:spcBef>
                <a:spcPts val="400"/>
              </a:spcBef>
              <a:spcAft>
                <a:spcPts val="0"/>
              </a:spcAft>
              <a:buClr>
                <a:srgbClr val="909090"/>
              </a:buClr>
              <a:buSzPts val="2000"/>
              <a:buNone/>
              <a:defRPr>
                <a:solidFill>
                  <a:srgbClr val="909090"/>
                </a:solidFill>
              </a:defRPr>
            </a:lvl8pPr>
            <a:lvl9pPr lvl="8" algn="ctr">
              <a:lnSpc>
                <a:spcPct val="100000"/>
              </a:lnSpc>
              <a:spcBef>
                <a:spcPts val="400"/>
              </a:spcBef>
              <a:spcAft>
                <a:spcPts val="0"/>
              </a:spcAft>
              <a:buClr>
                <a:srgbClr val="909090"/>
              </a:buClr>
              <a:buSzPts val="2000"/>
              <a:buNone/>
              <a:defRPr>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_B_Green">
  <p:cSld name="Title Slide_B_Green">
    <p:spTree>
      <p:nvGrpSpPr>
        <p:cNvPr id="1" name="Shape 162"/>
        <p:cNvGrpSpPr/>
        <p:nvPr/>
      </p:nvGrpSpPr>
      <p:grpSpPr>
        <a:xfrm>
          <a:off x="0" y="0"/>
          <a:ext cx="0" cy="0"/>
          <a:chOff x="0" y="0"/>
          <a:chExt cx="0" cy="0"/>
        </a:xfrm>
      </p:grpSpPr>
      <p:pic>
        <p:nvPicPr>
          <p:cNvPr id="163" name="Google Shape;163;g1fb7d6f9df0_0_1816" descr="TEMP_Glass_-Empty-Green-Bottles-783685_dk_corner.jpg"/>
          <p:cNvPicPr preferRelativeResize="0"/>
          <p:nvPr/>
        </p:nvPicPr>
        <p:blipFill rotWithShape="1">
          <a:blip r:embed="rId2">
            <a:alphaModFix/>
          </a:blip>
          <a:srcRect/>
          <a:stretch/>
        </p:blipFill>
        <p:spPr>
          <a:xfrm>
            <a:off x="0" y="0"/>
            <a:ext cx="12191999" cy="6858000"/>
          </a:xfrm>
          <a:prstGeom prst="rect">
            <a:avLst/>
          </a:prstGeom>
          <a:noFill/>
          <a:ln>
            <a:noFill/>
          </a:ln>
        </p:spPr>
      </p:pic>
      <p:pic>
        <p:nvPicPr>
          <p:cNvPr id="164" name="Google Shape;164;g1fb7d6f9df0_0_1816" descr="GPI_SlideAngle_right_green.png"/>
          <p:cNvPicPr preferRelativeResize="0"/>
          <p:nvPr/>
        </p:nvPicPr>
        <p:blipFill rotWithShape="1">
          <a:blip r:embed="rId3">
            <a:alphaModFix amt="80000"/>
          </a:blip>
          <a:srcRect/>
          <a:stretch/>
        </p:blipFill>
        <p:spPr>
          <a:xfrm>
            <a:off x="5600776" y="0"/>
            <a:ext cx="6591224" cy="6857999"/>
          </a:xfrm>
          <a:prstGeom prst="rect">
            <a:avLst/>
          </a:prstGeom>
          <a:noFill/>
          <a:ln>
            <a:noFill/>
          </a:ln>
        </p:spPr>
      </p:pic>
      <p:sp>
        <p:nvSpPr>
          <p:cNvPr id="165" name="Google Shape;165;g1fb7d6f9df0_0_1816"/>
          <p:cNvSpPr txBox="1">
            <a:spLocks noGrp="1"/>
          </p:cNvSpPr>
          <p:nvPr>
            <p:ph type="subTitle" idx="1"/>
          </p:nvPr>
        </p:nvSpPr>
        <p:spPr>
          <a:xfrm>
            <a:off x="7839200" y="3903744"/>
            <a:ext cx="3939300" cy="2484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1632"/>
              </a:spcBef>
              <a:spcAft>
                <a:spcPts val="0"/>
              </a:spcAft>
              <a:buSzPts val="2200"/>
              <a:buNone/>
              <a:defRPr sz="2200">
                <a:solidFill>
                  <a:schemeClr val="lt1"/>
                </a:solidFill>
              </a:defRPr>
            </a:lvl1pPr>
            <a:lvl2pPr lvl="1" algn="ctr">
              <a:lnSpc>
                <a:spcPct val="100000"/>
              </a:lnSpc>
              <a:spcBef>
                <a:spcPts val="480"/>
              </a:spcBef>
              <a:spcAft>
                <a:spcPts val="0"/>
              </a:spcAft>
              <a:buSzPts val="2400"/>
              <a:buNone/>
              <a:defRPr>
                <a:solidFill>
                  <a:srgbClr val="909090"/>
                </a:solidFill>
              </a:defRPr>
            </a:lvl2pPr>
            <a:lvl3pPr lvl="2" algn="ctr">
              <a:lnSpc>
                <a:spcPct val="100000"/>
              </a:lnSpc>
              <a:spcBef>
                <a:spcPts val="440"/>
              </a:spcBef>
              <a:spcAft>
                <a:spcPts val="0"/>
              </a:spcAft>
              <a:buSzPts val="2200"/>
              <a:buNone/>
              <a:defRPr>
                <a:solidFill>
                  <a:srgbClr val="909090"/>
                </a:solidFill>
              </a:defRPr>
            </a:lvl3pPr>
            <a:lvl4pPr lvl="3" algn="ctr">
              <a:lnSpc>
                <a:spcPct val="100000"/>
              </a:lnSpc>
              <a:spcBef>
                <a:spcPts val="400"/>
              </a:spcBef>
              <a:spcAft>
                <a:spcPts val="0"/>
              </a:spcAft>
              <a:buSzPts val="2000"/>
              <a:buNone/>
              <a:defRPr>
                <a:solidFill>
                  <a:srgbClr val="909090"/>
                </a:solidFill>
              </a:defRPr>
            </a:lvl4pPr>
            <a:lvl5pPr lvl="4" algn="ctr">
              <a:lnSpc>
                <a:spcPct val="100000"/>
              </a:lnSpc>
              <a:spcBef>
                <a:spcPts val="360"/>
              </a:spcBef>
              <a:spcAft>
                <a:spcPts val="0"/>
              </a:spcAft>
              <a:buSzPts val="1800"/>
              <a:buNone/>
              <a:defRPr>
                <a:solidFill>
                  <a:srgbClr val="909090"/>
                </a:solidFill>
              </a:defRPr>
            </a:lvl5pPr>
            <a:lvl6pPr lvl="5" algn="ctr">
              <a:lnSpc>
                <a:spcPct val="100000"/>
              </a:lnSpc>
              <a:spcBef>
                <a:spcPts val="400"/>
              </a:spcBef>
              <a:spcAft>
                <a:spcPts val="0"/>
              </a:spcAft>
              <a:buClr>
                <a:srgbClr val="909090"/>
              </a:buClr>
              <a:buSzPts val="2000"/>
              <a:buNone/>
              <a:defRPr>
                <a:solidFill>
                  <a:srgbClr val="909090"/>
                </a:solidFill>
              </a:defRPr>
            </a:lvl6pPr>
            <a:lvl7pPr lvl="6" algn="ctr">
              <a:lnSpc>
                <a:spcPct val="100000"/>
              </a:lnSpc>
              <a:spcBef>
                <a:spcPts val="400"/>
              </a:spcBef>
              <a:spcAft>
                <a:spcPts val="0"/>
              </a:spcAft>
              <a:buClr>
                <a:srgbClr val="909090"/>
              </a:buClr>
              <a:buSzPts val="2000"/>
              <a:buNone/>
              <a:defRPr>
                <a:solidFill>
                  <a:srgbClr val="909090"/>
                </a:solidFill>
              </a:defRPr>
            </a:lvl7pPr>
            <a:lvl8pPr lvl="7" algn="ctr">
              <a:lnSpc>
                <a:spcPct val="100000"/>
              </a:lnSpc>
              <a:spcBef>
                <a:spcPts val="400"/>
              </a:spcBef>
              <a:spcAft>
                <a:spcPts val="0"/>
              </a:spcAft>
              <a:buClr>
                <a:srgbClr val="909090"/>
              </a:buClr>
              <a:buSzPts val="2000"/>
              <a:buNone/>
              <a:defRPr>
                <a:solidFill>
                  <a:srgbClr val="909090"/>
                </a:solidFill>
              </a:defRPr>
            </a:lvl8pPr>
            <a:lvl9pPr lvl="8" algn="ctr">
              <a:lnSpc>
                <a:spcPct val="100000"/>
              </a:lnSpc>
              <a:spcBef>
                <a:spcPts val="400"/>
              </a:spcBef>
              <a:spcAft>
                <a:spcPts val="0"/>
              </a:spcAft>
              <a:buClr>
                <a:srgbClr val="909090"/>
              </a:buClr>
              <a:buSzPts val="2000"/>
              <a:buNone/>
              <a:defRPr>
                <a:solidFill>
                  <a:srgbClr val="909090"/>
                </a:solidFill>
              </a:defRPr>
            </a:lvl9pPr>
          </a:lstStyle>
          <a:p>
            <a:endParaRPr/>
          </a:p>
        </p:txBody>
      </p:sp>
      <p:sp>
        <p:nvSpPr>
          <p:cNvPr id="166" name="Google Shape;166;g1fb7d6f9df0_0_1816"/>
          <p:cNvSpPr txBox="1">
            <a:spLocks noGrp="1"/>
          </p:cNvSpPr>
          <p:nvPr>
            <p:ph type="ctrTitle"/>
          </p:nvPr>
        </p:nvSpPr>
        <p:spPr>
          <a:xfrm>
            <a:off x="537919" y="596897"/>
            <a:ext cx="6361800" cy="1966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400"/>
              <a:buFont typeface="Calibri"/>
              <a:buNone/>
              <a:defRPr sz="4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7" name="Google Shape;167;g1fb7d6f9df0_0_1816" descr="GPI_Logo_vector_whit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01011" y="721801"/>
            <a:ext cx="2748031" cy="1822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Divider_Green_A">
  <p:cSld name="Section Divider_Green_A">
    <p:spTree>
      <p:nvGrpSpPr>
        <p:cNvPr id="1" name="Shape 168"/>
        <p:cNvGrpSpPr/>
        <p:nvPr/>
      </p:nvGrpSpPr>
      <p:grpSpPr>
        <a:xfrm>
          <a:off x="0" y="0"/>
          <a:ext cx="0" cy="0"/>
          <a:chOff x="0" y="0"/>
          <a:chExt cx="0" cy="0"/>
        </a:xfrm>
      </p:grpSpPr>
      <p:pic>
        <p:nvPicPr>
          <p:cNvPr id="169" name="Google Shape;169;g1fb7d6f9df0_0_1822" descr="glass bottles_watermark_green.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0" name="Google Shape;170;g1fb7d6f9df0_0_1822"/>
          <p:cNvSpPr txBox="1">
            <a:spLocks noGrp="1"/>
          </p:cNvSpPr>
          <p:nvPr>
            <p:ph type="title"/>
          </p:nvPr>
        </p:nvSpPr>
        <p:spPr>
          <a:xfrm>
            <a:off x="4745320" y="1811157"/>
            <a:ext cx="6384300" cy="1362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1fb7d6f9df0_0_1822"/>
          <p:cNvSpPr txBox="1">
            <a:spLocks noGrp="1"/>
          </p:cNvSpPr>
          <p:nvPr>
            <p:ph type="body" idx="1"/>
          </p:nvPr>
        </p:nvSpPr>
        <p:spPr>
          <a:xfrm>
            <a:off x="4745323" y="3722003"/>
            <a:ext cx="6384300" cy="1207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172" name="Google Shape;172;g1fb7d6f9df0_0_1822"/>
          <p:cNvSpPr/>
          <p:nvPr/>
        </p:nvSpPr>
        <p:spPr>
          <a:xfrm>
            <a:off x="7968221" y="3445343"/>
            <a:ext cx="3048000" cy="130800"/>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173" name="Google Shape;173;g1fb7d6f9df0_0_1822" descr="GPI_Logo_vector_white.png"/>
          <p:cNvPicPr preferRelativeResize="0"/>
          <p:nvPr/>
        </p:nvPicPr>
        <p:blipFill rotWithShape="1">
          <a:blip r:embed="rId3">
            <a:alphaModFix amt="55000"/>
          </a:blip>
          <a:srcRect/>
          <a:stretch/>
        </p:blipFill>
        <p:spPr>
          <a:xfrm>
            <a:off x="374103" y="5138362"/>
            <a:ext cx="2102397" cy="1394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Alt_Section Divider_Blue">
  <p:cSld name="Alt_Section Divider_Blue">
    <p:spTree>
      <p:nvGrpSpPr>
        <p:cNvPr id="1" name="Shape 174"/>
        <p:cNvGrpSpPr/>
        <p:nvPr/>
      </p:nvGrpSpPr>
      <p:grpSpPr>
        <a:xfrm>
          <a:off x="0" y="0"/>
          <a:ext cx="0" cy="0"/>
          <a:chOff x="0" y="0"/>
          <a:chExt cx="0" cy="0"/>
        </a:xfrm>
      </p:grpSpPr>
      <p:pic>
        <p:nvPicPr>
          <p:cNvPr id="175" name="Google Shape;175;g1fb7d6f9df0_0_1828" descr="GPI_Watermark_Blue.png"/>
          <p:cNvPicPr preferRelativeResize="0"/>
          <p:nvPr/>
        </p:nvPicPr>
        <p:blipFill rotWithShape="1">
          <a:blip r:embed="rId2">
            <a:alphaModFix/>
          </a:blip>
          <a:srcRect/>
          <a:stretch/>
        </p:blipFill>
        <p:spPr>
          <a:xfrm>
            <a:off x="-24901" y="-18675"/>
            <a:ext cx="12192000" cy="6876675"/>
          </a:xfrm>
          <a:prstGeom prst="rect">
            <a:avLst/>
          </a:prstGeom>
          <a:noFill/>
          <a:ln>
            <a:noFill/>
          </a:ln>
        </p:spPr>
      </p:pic>
      <p:sp>
        <p:nvSpPr>
          <p:cNvPr id="176" name="Google Shape;176;g1fb7d6f9df0_0_1828"/>
          <p:cNvSpPr txBox="1">
            <a:spLocks noGrp="1"/>
          </p:cNvSpPr>
          <p:nvPr>
            <p:ph type="title"/>
          </p:nvPr>
        </p:nvSpPr>
        <p:spPr>
          <a:xfrm>
            <a:off x="4745320" y="1811157"/>
            <a:ext cx="6384300" cy="1362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1fb7d6f9df0_0_1828"/>
          <p:cNvSpPr txBox="1">
            <a:spLocks noGrp="1"/>
          </p:cNvSpPr>
          <p:nvPr>
            <p:ph type="body" idx="1"/>
          </p:nvPr>
        </p:nvSpPr>
        <p:spPr>
          <a:xfrm>
            <a:off x="4745323" y="3722003"/>
            <a:ext cx="6384300" cy="1207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178" name="Google Shape;178;g1fb7d6f9df0_0_1828"/>
          <p:cNvSpPr/>
          <p:nvPr/>
        </p:nvSpPr>
        <p:spPr>
          <a:xfrm>
            <a:off x="7968221" y="3445343"/>
            <a:ext cx="3048000" cy="130800"/>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Alt_Section Divider_Green">
  <p:cSld name="Alt_Section Divider_Green">
    <p:spTree>
      <p:nvGrpSpPr>
        <p:cNvPr id="1" name="Shape 179"/>
        <p:cNvGrpSpPr/>
        <p:nvPr/>
      </p:nvGrpSpPr>
      <p:grpSpPr>
        <a:xfrm>
          <a:off x="0" y="0"/>
          <a:ext cx="0" cy="0"/>
          <a:chOff x="0" y="0"/>
          <a:chExt cx="0" cy="0"/>
        </a:xfrm>
      </p:grpSpPr>
      <p:pic>
        <p:nvPicPr>
          <p:cNvPr id="180" name="Google Shape;180;g1fb7d6f9df0_0_1833" descr="GPI_Watermark_Green.png"/>
          <p:cNvPicPr preferRelativeResize="0"/>
          <p:nvPr/>
        </p:nvPicPr>
        <p:blipFill rotWithShape="1">
          <a:blip r:embed="rId2">
            <a:alphaModFix/>
          </a:blip>
          <a:srcRect/>
          <a:stretch/>
        </p:blipFill>
        <p:spPr>
          <a:xfrm>
            <a:off x="-24901" y="-18675"/>
            <a:ext cx="12192000" cy="6876675"/>
          </a:xfrm>
          <a:prstGeom prst="rect">
            <a:avLst/>
          </a:prstGeom>
          <a:noFill/>
          <a:ln>
            <a:noFill/>
          </a:ln>
        </p:spPr>
      </p:pic>
      <p:sp>
        <p:nvSpPr>
          <p:cNvPr id="181" name="Google Shape;181;g1fb7d6f9df0_0_1833"/>
          <p:cNvSpPr txBox="1">
            <a:spLocks noGrp="1"/>
          </p:cNvSpPr>
          <p:nvPr>
            <p:ph type="title"/>
          </p:nvPr>
        </p:nvSpPr>
        <p:spPr>
          <a:xfrm>
            <a:off x="4745320" y="1811157"/>
            <a:ext cx="6384300" cy="1362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1fb7d6f9df0_0_1833"/>
          <p:cNvSpPr txBox="1">
            <a:spLocks noGrp="1"/>
          </p:cNvSpPr>
          <p:nvPr>
            <p:ph type="body" idx="1"/>
          </p:nvPr>
        </p:nvSpPr>
        <p:spPr>
          <a:xfrm>
            <a:off x="4745323" y="3722003"/>
            <a:ext cx="6384300" cy="1207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183" name="Google Shape;183;g1fb7d6f9df0_0_1833"/>
          <p:cNvSpPr/>
          <p:nvPr/>
        </p:nvSpPr>
        <p:spPr>
          <a:xfrm>
            <a:off x="7968221" y="3445343"/>
            <a:ext cx="3048000" cy="130800"/>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 side-by-side">
  <p:cSld name="Title and Content - side-by-side">
    <p:spTree>
      <p:nvGrpSpPr>
        <p:cNvPr id="1" name="Shape 184"/>
        <p:cNvGrpSpPr/>
        <p:nvPr/>
      </p:nvGrpSpPr>
      <p:grpSpPr>
        <a:xfrm>
          <a:off x="0" y="0"/>
          <a:ext cx="0" cy="0"/>
          <a:chOff x="0" y="0"/>
          <a:chExt cx="0" cy="0"/>
        </a:xfrm>
      </p:grpSpPr>
      <p:sp>
        <p:nvSpPr>
          <p:cNvPr id="185" name="Google Shape;185;g1fb7d6f9df0_0_1838"/>
          <p:cNvSpPr txBox="1">
            <a:spLocks noGrp="1"/>
          </p:cNvSpPr>
          <p:nvPr>
            <p:ph type="title"/>
          </p:nvPr>
        </p:nvSpPr>
        <p:spPr>
          <a:xfrm>
            <a:off x="546884" y="550881"/>
            <a:ext cx="4533000" cy="2446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fb7d6f9df0_0_1838"/>
          <p:cNvSpPr txBox="1">
            <a:spLocks noGrp="1"/>
          </p:cNvSpPr>
          <p:nvPr>
            <p:ph type="body" idx="1"/>
          </p:nvPr>
        </p:nvSpPr>
        <p:spPr>
          <a:xfrm>
            <a:off x="5677366" y="550879"/>
            <a:ext cx="5842200" cy="50325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68300" algn="l">
              <a:lnSpc>
                <a:spcPct val="100000"/>
              </a:lnSpc>
              <a:spcBef>
                <a:spcPts val="440"/>
              </a:spcBef>
              <a:spcAft>
                <a:spcPts val="0"/>
              </a:spcAft>
              <a:buSzPts val="2200"/>
              <a:buChar char="–"/>
              <a:defRPr sz="22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g1fb7d6f9df0_0_1838"/>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8" name="Google Shape;188;g1fb7d6f9df0_0_1838"/>
          <p:cNvSpPr txBox="1">
            <a:spLocks noGrp="1"/>
          </p:cNvSpPr>
          <p:nvPr>
            <p:ph type="ftr" idx="11"/>
          </p:nvPr>
        </p:nvSpPr>
        <p:spPr>
          <a:xfrm>
            <a:off x="2414887" y="6356355"/>
            <a:ext cx="6962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9" name="Google Shape;189;g1fb7d6f9df0_0_1838"/>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546875" y="537084"/>
            <a:ext cx="10972800" cy="6461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body" idx="1"/>
          </p:nvPr>
        </p:nvSpPr>
        <p:spPr>
          <a:xfrm>
            <a:off x="609600" y="1360892"/>
            <a:ext cx="5384800" cy="45259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68300" algn="l">
              <a:lnSpc>
                <a:spcPct val="100000"/>
              </a:lnSpc>
              <a:spcBef>
                <a:spcPts val="440"/>
              </a:spcBef>
              <a:spcAft>
                <a:spcPts val="0"/>
              </a:spcAft>
              <a:buSzPts val="2200"/>
              <a:buChar char="–"/>
              <a:defRPr sz="22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body" idx="2"/>
          </p:nvPr>
        </p:nvSpPr>
        <p:spPr>
          <a:xfrm>
            <a:off x="6197600" y="1360892"/>
            <a:ext cx="5384800" cy="45259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68300" algn="l">
              <a:lnSpc>
                <a:spcPct val="100000"/>
              </a:lnSpc>
              <a:spcBef>
                <a:spcPts val="440"/>
              </a:spcBef>
              <a:spcAft>
                <a:spcPts val="0"/>
              </a:spcAft>
              <a:buSzPts val="2200"/>
              <a:buChar char="–"/>
              <a:defRPr sz="22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15"/>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5"/>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15"/>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g1fb7d6f9df0_0_1844"/>
          <p:cNvSpPr txBox="1">
            <a:spLocks noGrp="1"/>
          </p:cNvSpPr>
          <p:nvPr>
            <p:ph type="title"/>
          </p:nvPr>
        </p:nvSpPr>
        <p:spPr>
          <a:xfrm>
            <a:off x="546875" y="537085"/>
            <a:ext cx="10972800" cy="646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3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1fb7d6f9df0_0_1844"/>
          <p:cNvSpPr txBox="1">
            <a:spLocks noGrp="1"/>
          </p:cNvSpPr>
          <p:nvPr>
            <p:ph type="body" idx="1"/>
          </p:nvPr>
        </p:nvSpPr>
        <p:spPr>
          <a:xfrm>
            <a:off x="609600" y="1404676"/>
            <a:ext cx="53868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solidFill>
                  <a:schemeClr val="accent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3" name="Google Shape;193;g1fb7d6f9df0_0_1844"/>
          <p:cNvSpPr txBox="1">
            <a:spLocks noGrp="1"/>
          </p:cNvSpPr>
          <p:nvPr>
            <p:ph type="body" idx="2"/>
          </p:nvPr>
        </p:nvSpPr>
        <p:spPr>
          <a:xfrm>
            <a:off x="609600" y="2244730"/>
            <a:ext cx="5386800" cy="3299100"/>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sz="22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4" name="Google Shape;194;g1fb7d6f9df0_0_1844"/>
          <p:cNvSpPr txBox="1">
            <a:spLocks noGrp="1"/>
          </p:cNvSpPr>
          <p:nvPr>
            <p:ph type="body" idx="3"/>
          </p:nvPr>
        </p:nvSpPr>
        <p:spPr>
          <a:xfrm>
            <a:off x="6193376" y="1404676"/>
            <a:ext cx="5388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solidFill>
                  <a:srgbClr val="4E9235"/>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95" name="Google Shape;195;g1fb7d6f9df0_0_1844"/>
          <p:cNvSpPr txBox="1">
            <a:spLocks noGrp="1"/>
          </p:cNvSpPr>
          <p:nvPr>
            <p:ph type="body" idx="4"/>
          </p:nvPr>
        </p:nvSpPr>
        <p:spPr>
          <a:xfrm>
            <a:off x="6193376" y="2244728"/>
            <a:ext cx="5388900" cy="3299100"/>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sz="22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6" name="Google Shape;196;g1fb7d6f9df0_0_1844"/>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7" name="Google Shape;197;g1fb7d6f9df0_0_1844"/>
          <p:cNvSpPr txBox="1">
            <a:spLocks noGrp="1"/>
          </p:cNvSpPr>
          <p:nvPr>
            <p:ph type="ftr" idx="11"/>
          </p:nvPr>
        </p:nvSpPr>
        <p:spPr>
          <a:xfrm>
            <a:off x="2414887" y="6356355"/>
            <a:ext cx="6962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8" name="Google Shape;198;g1fb7d6f9df0_0_1844"/>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9"/>
        <p:cNvGrpSpPr/>
        <p:nvPr/>
      </p:nvGrpSpPr>
      <p:grpSpPr>
        <a:xfrm>
          <a:off x="0" y="0"/>
          <a:ext cx="0" cy="0"/>
          <a:chOff x="0" y="0"/>
          <a:chExt cx="0" cy="0"/>
        </a:xfrm>
      </p:grpSpPr>
      <p:sp>
        <p:nvSpPr>
          <p:cNvPr id="200" name="Google Shape;200;g1fb7d6f9df0_0_1858"/>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1" name="Google Shape;201;g1fb7d6f9df0_0_1858"/>
          <p:cNvSpPr txBox="1">
            <a:spLocks noGrp="1"/>
          </p:cNvSpPr>
          <p:nvPr>
            <p:ph type="ftr" idx="11"/>
          </p:nvPr>
        </p:nvSpPr>
        <p:spPr>
          <a:xfrm>
            <a:off x="2414887" y="6356355"/>
            <a:ext cx="6962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2" name="Google Shape;202;g1fb7d6f9df0_0_1858"/>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03" name="Google Shape;203;g1fb7d6f9df0_0_1858"/>
          <p:cNvSpPr/>
          <p:nvPr/>
        </p:nvSpPr>
        <p:spPr>
          <a:xfrm>
            <a:off x="0" y="0"/>
            <a:ext cx="50484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
        <p:cNvGrpSpPr/>
        <p:nvPr/>
      </p:nvGrpSpPr>
      <p:grpSpPr>
        <a:xfrm>
          <a:off x="0" y="0"/>
          <a:ext cx="0" cy="0"/>
          <a:chOff x="0" y="0"/>
          <a:chExt cx="0" cy="0"/>
        </a:xfrm>
      </p:grpSpPr>
      <p:sp>
        <p:nvSpPr>
          <p:cNvPr id="205" name="Google Shape;205;g1fb7d6f9df0_0_1863"/>
          <p:cNvSpPr>
            <a:spLocks noGrp="1"/>
          </p:cNvSpPr>
          <p:nvPr>
            <p:ph type="pic" idx="2"/>
          </p:nvPr>
        </p:nvSpPr>
        <p:spPr>
          <a:xfrm>
            <a:off x="0" y="0"/>
            <a:ext cx="4348200" cy="6858000"/>
          </a:xfrm>
          <a:prstGeom prst="rect">
            <a:avLst/>
          </a:prstGeom>
          <a:solidFill>
            <a:schemeClr val="lt2"/>
          </a:solidFill>
          <a:ln>
            <a:noFill/>
          </a:ln>
        </p:spPr>
      </p:sp>
      <p:sp>
        <p:nvSpPr>
          <p:cNvPr id="206" name="Google Shape;206;g1fb7d6f9df0_0_1863"/>
          <p:cNvSpPr txBox="1">
            <a:spLocks noGrp="1"/>
          </p:cNvSpPr>
          <p:nvPr>
            <p:ph type="body" idx="1"/>
          </p:nvPr>
        </p:nvSpPr>
        <p:spPr>
          <a:xfrm>
            <a:off x="5026213" y="1550242"/>
            <a:ext cx="6557400" cy="46347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SzPts val="2600"/>
              <a:buChar char="•"/>
              <a:defRPr>
                <a:solidFill>
                  <a:schemeClr val="dk1"/>
                </a:solidFill>
              </a:defRPr>
            </a:lvl1pPr>
            <a:lvl2pPr marL="914400" lvl="1" indent="-381000" algn="l">
              <a:lnSpc>
                <a:spcPct val="100000"/>
              </a:lnSpc>
              <a:spcBef>
                <a:spcPts val="480"/>
              </a:spcBef>
              <a:spcAft>
                <a:spcPts val="0"/>
              </a:spcAft>
              <a:buSzPts val="2400"/>
              <a:buChar char="–"/>
              <a:defRPr>
                <a:solidFill>
                  <a:schemeClr val="dk1"/>
                </a:solidFill>
              </a:defRPr>
            </a:lvl2pPr>
            <a:lvl3pPr marL="1371600" lvl="2" indent="-368300" algn="l">
              <a:lnSpc>
                <a:spcPct val="100000"/>
              </a:lnSpc>
              <a:spcBef>
                <a:spcPts val="440"/>
              </a:spcBef>
              <a:spcAft>
                <a:spcPts val="0"/>
              </a:spcAft>
              <a:buSzPts val="2200"/>
              <a:buChar char="•"/>
              <a:defRPr>
                <a:solidFill>
                  <a:schemeClr val="dk1"/>
                </a:solidFill>
              </a:defRPr>
            </a:lvl3pPr>
            <a:lvl4pPr marL="1828800" lvl="3" indent="-355600" algn="l">
              <a:lnSpc>
                <a:spcPct val="100000"/>
              </a:lnSpc>
              <a:spcBef>
                <a:spcPts val="400"/>
              </a:spcBef>
              <a:spcAft>
                <a:spcPts val="0"/>
              </a:spcAft>
              <a:buSzPts val="2000"/>
              <a:buChar char="–"/>
              <a:defRPr>
                <a:solidFill>
                  <a:schemeClr val="dk1"/>
                </a:solidFill>
              </a:defRPr>
            </a:lvl4pPr>
            <a:lvl5pPr marL="2286000" lvl="4" indent="-342900" algn="l">
              <a:lnSpc>
                <a:spcPct val="100000"/>
              </a:lnSpc>
              <a:spcBef>
                <a:spcPts val="360"/>
              </a:spcBef>
              <a:spcAft>
                <a:spcPts val="0"/>
              </a:spcAft>
              <a:buSzPts val="18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g1fb7d6f9df0_0_1863"/>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8" name="Google Shape;208;g1fb7d6f9df0_0_1863"/>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09" name="Google Shape;209;g1fb7d6f9df0_0_1863"/>
          <p:cNvSpPr txBox="1">
            <a:spLocks noGrp="1"/>
          </p:cNvSpPr>
          <p:nvPr>
            <p:ph type="title"/>
          </p:nvPr>
        </p:nvSpPr>
        <p:spPr>
          <a:xfrm>
            <a:off x="4962398" y="541543"/>
            <a:ext cx="6557400" cy="646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1fb7d6f9df0_0_1863"/>
          <p:cNvSpPr/>
          <p:nvPr/>
        </p:nvSpPr>
        <p:spPr>
          <a:xfrm>
            <a:off x="5026213" y="429505"/>
            <a:ext cx="3048000" cy="130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11"/>
        <p:cNvGrpSpPr/>
        <p:nvPr/>
      </p:nvGrpSpPr>
      <p:grpSpPr>
        <a:xfrm>
          <a:off x="0" y="0"/>
          <a:ext cx="0" cy="0"/>
          <a:chOff x="0" y="0"/>
          <a:chExt cx="0" cy="0"/>
        </a:xfrm>
      </p:grpSpPr>
      <p:sp>
        <p:nvSpPr>
          <p:cNvPr id="212" name="Google Shape;212;g1fb7d6f9df0_0_1870"/>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13" name="Google Shape;213;g1fb7d6f9df0_0_1870"/>
          <p:cNvSpPr>
            <a:spLocks noGrp="1"/>
          </p:cNvSpPr>
          <p:nvPr>
            <p:ph type="pic" idx="2"/>
          </p:nvPr>
        </p:nvSpPr>
        <p:spPr>
          <a:xfrm>
            <a:off x="0" y="1"/>
            <a:ext cx="12192000" cy="6858000"/>
          </a:xfrm>
          <a:prstGeom prst="rect">
            <a:avLst/>
          </a:prstGeom>
          <a:solidFill>
            <a:schemeClr val="lt2"/>
          </a:solidFill>
          <a:ln>
            <a:noFill/>
          </a:ln>
        </p:spPr>
      </p:sp>
      <p:sp>
        <p:nvSpPr>
          <p:cNvPr id="214" name="Google Shape;214;g1fb7d6f9df0_0_1870"/>
          <p:cNvSpPr txBox="1">
            <a:spLocks noGrp="1"/>
          </p:cNvSpPr>
          <p:nvPr>
            <p:ph type="title"/>
          </p:nvPr>
        </p:nvSpPr>
        <p:spPr>
          <a:xfrm>
            <a:off x="3633538" y="3907753"/>
            <a:ext cx="8049000" cy="129870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lt1"/>
              </a:buClr>
              <a:buSzPts val="4800"/>
              <a:buFont typeface="Calibri"/>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1fb7d6f9df0_0_1870"/>
          <p:cNvSpPr txBox="1">
            <a:spLocks noGrp="1"/>
          </p:cNvSpPr>
          <p:nvPr>
            <p:ph type="body" idx="1"/>
          </p:nvPr>
        </p:nvSpPr>
        <p:spPr>
          <a:xfrm>
            <a:off x="3633538" y="5206469"/>
            <a:ext cx="8049000" cy="945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SzPts val="3200"/>
              <a:buNone/>
              <a:defRPr sz="3200">
                <a:solidFill>
                  <a:schemeClr val="lt1"/>
                </a:solidFill>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6"/>
        <p:cNvGrpSpPr/>
        <p:nvPr/>
      </p:nvGrpSpPr>
      <p:grpSpPr>
        <a:xfrm>
          <a:off x="0" y="0"/>
          <a:ext cx="0" cy="0"/>
          <a:chOff x="0" y="0"/>
          <a:chExt cx="0" cy="0"/>
        </a:xfrm>
      </p:grpSpPr>
      <p:sp>
        <p:nvSpPr>
          <p:cNvPr id="217" name="Google Shape;217;g1fb7d6f9df0_0_1875"/>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8" name="Google Shape;218;g1fb7d6f9df0_0_1875"/>
          <p:cNvSpPr txBox="1">
            <a:spLocks noGrp="1"/>
          </p:cNvSpPr>
          <p:nvPr>
            <p:ph type="ftr" idx="11"/>
          </p:nvPr>
        </p:nvSpPr>
        <p:spPr>
          <a:xfrm>
            <a:off x="2414887" y="6356355"/>
            <a:ext cx="6962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9" name="Google Shape;219;g1fb7d6f9df0_0_1875"/>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White background with GPI logo">
  <p:cSld name="White background with GPI logo">
    <p:spTree>
      <p:nvGrpSpPr>
        <p:cNvPr id="1" name="Shape 220"/>
        <p:cNvGrpSpPr/>
        <p:nvPr/>
      </p:nvGrpSpPr>
      <p:grpSpPr>
        <a:xfrm>
          <a:off x="0" y="0"/>
          <a:ext cx="0" cy="0"/>
          <a:chOff x="0" y="0"/>
          <a:chExt cx="0" cy="0"/>
        </a:xfrm>
      </p:grpSpPr>
      <p:pic>
        <p:nvPicPr>
          <p:cNvPr id="221" name="Google Shape;221;g1fb7d6f9df0_0_1879"/>
          <p:cNvPicPr preferRelativeResize="0"/>
          <p:nvPr/>
        </p:nvPicPr>
        <p:blipFill rotWithShape="1">
          <a:blip r:embed="rId2">
            <a:alphaModFix/>
          </a:blip>
          <a:srcRect/>
          <a:stretch/>
        </p:blipFill>
        <p:spPr>
          <a:xfrm>
            <a:off x="10261600" y="5757865"/>
            <a:ext cx="1320800" cy="67468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Alt_Section Divider_Brown">
  <p:cSld name="Alt_Section Divider_Brown">
    <p:spTree>
      <p:nvGrpSpPr>
        <p:cNvPr id="1" name="Shape 222"/>
        <p:cNvGrpSpPr/>
        <p:nvPr/>
      </p:nvGrpSpPr>
      <p:grpSpPr>
        <a:xfrm>
          <a:off x="0" y="0"/>
          <a:ext cx="0" cy="0"/>
          <a:chOff x="0" y="0"/>
          <a:chExt cx="0" cy="0"/>
        </a:xfrm>
      </p:grpSpPr>
      <p:pic>
        <p:nvPicPr>
          <p:cNvPr id="223" name="Google Shape;223;g1fb7d6f9df0_0_18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399" y="-19049"/>
            <a:ext cx="12257618" cy="6894512"/>
          </a:xfrm>
          <a:prstGeom prst="rect">
            <a:avLst/>
          </a:prstGeom>
          <a:noFill/>
          <a:ln>
            <a:noFill/>
          </a:ln>
        </p:spPr>
      </p:pic>
      <p:sp>
        <p:nvSpPr>
          <p:cNvPr id="224" name="Google Shape;224;g1fb7d6f9df0_0_1881"/>
          <p:cNvSpPr/>
          <p:nvPr/>
        </p:nvSpPr>
        <p:spPr>
          <a:xfrm>
            <a:off x="7969251" y="3444876"/>
            <a:ext cx="3048000" cy="131700"/>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5" name="Google Shape;225;g1fb7d6f9df0_0_1881"/>
          <p:cNvSpPr txBox="1">
            <a:spLocks noGrp="1"/>
          </p:cNvSpPr>
          <p:nvPr>
            <p:ph type="title"/>
          </p:nvPr>
        </p:nvSpPr>
        <p:spPr>
          <a:xfrm>
            <a:off x="4745319" y="1811153"/>
            <a:ext cx="6384300" cy="13620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fb7d6f9df0_0_1881"/>
          <p:cNvSpPr txBox="1">
            <a:spLocks noGrp="1"/>
          </p:cNvSpPr>
          <p:nvPr>
            <p:ph type="body" idx="1"/>
          </p:nvPr>
        </p:nvSpPr>
        <p:spPr>
          <a:xfrm>
            <a:off x="4745318" y="3722001"/>
            <a:ext cx="6384300" cy="1207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7"/>
        <p:cNvGrpSpPr/>
        <p:nvPr/>
      </p:nvGrpSpPr>
      <p:grpSpPr>
        <a:xfrm>
          <a:off x="0" y="0"/>
          <a:ext cx="0" cy="0"/>
          <a:chOff x="0" y="0"/>
          <a:chExt cx="0" cy="0"/>
        </a:xfrm>
      </p:grpSpPr>
      <p:sp>
        <p:nvSpPr>
          <p:cNvPr id="228" name="Google Shape;228;g1fb7d6f9df0_0_1886"/>
          <p:cNvSpPr txBox="1">
            <a:spLocks noGrp="1"/>
          </p:cNvSpPr>
          <p:nvPr>
            <p:ph type="title"/>
          </p:nvPr>
        </p:nvSpPr>
        <p:spPr>
          <a:xfrm>
            <a:off x="546875" y="541543"/>
            <a:ext cx="10972800" cy="646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1fb7d6f9df0_0_1886"/>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0" name="Google Shape;230;g1fb7d6f9df0_0_1886"/>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777777"/>
              </a:buClr>
              <a:buSzPts val="1200"/>
              <a:buFont typeface="Calibri"/>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31"/>
        <p:cNvGrpSpPr/>
        <p:nvPr/>
      </p:nvGrpSpPr>
      <p:grpSpPr>
        <a:xfrm>
          <a:off x="0" y="0"/>
          <a:ext cx="0" cy="0"/>
          <a:chOff x="0" y="0"/>
          <a:chExt cx="0" cy="0"/>
        </a:xfrm>
      </p:grpSpPr>
      <p:sp>
        <p:nvSpPr>
          <p:cNvPr id="232" name="Google Shape;232;g1fb7d6f9df0_0_1890"/>
          <p:cNvSpPr txBox="1">
            <a:spLocks noGrp="1"/>
          </p:cNvSpPr>
          <p:nvPr>
            <p:ph type="title"/>
          </p:nvPr>
        </p:nvSpPr>
        <p:spPr>
          <a:xfrm>
            <a:off x="838200" y="365127"/>
            <a:ext cx="10515600" cy="1325700"/>
          </a:xfrm>
          <a:prstGeom prst="rect">
            <a:avLst/>
          </a:prstGeom>
          <a:solidFill>
            <a:srgbClr val="3F8389"/>
          </a:solid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400"/>
              <a:buFont typeface="Calibri"/>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 Group Text">
  <p:cSld name="Blue Group Text">
    <p:bg>
      <p:bgPr>
        <a:solidFill>
          <a:schemeClr val="lt1"/>
        </a:solidFill>
        <a:effectLst/>
      </p:bgPr>
    </p:bg>
    <p:spTree>
      <p:nvGrpSpPr>
        <p:cNvPr id="1" name="Shape 233"/>
        <p:cNvGrpSpPr/>
        <p:nvPr/>
      </p:nvGrpSpPr>
      <p:grpSpPr>
        <a:xfrm>
          <a:off x="0" y="0"/>
          <a:ext cx="0" cy="0"/>
          <a:chOff x="0" y="0"/>
          <a:chExt cx="0" cy="0"/>
        </a:xfrm>
      </p:grpSpPr>
      <p:sp>
        <p:nvSpPr>
          <p:cNvPr id="234" name="Google Shape;234;g1fb7d6f9df0_0_1892"/>
          <p:cNvSpPr txBox="1">
            <a:spLocks noGrp="1"/>
          </p:cNvSpPr>
          <p:nvPr>
            <p:ph type="title"/>
          </p:nvPr>
        </p:nvSpPr>
        <p:spPr>
          <a:xfrm>
            <a:off x="609601" y="76200"/>
            <a:ext cx="11079300" cy="10041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g1fb7d6f9df0_0_1892"/>
          <p:cNvSpPr txBox="1">
            <a:spLocks noGrp="1"/>
          </p:cNvSpPr>
          <p:nvPr>
            <p:ph type="body" idx="1"/>
          </p:nvPr>
        </p:nvSpPr>
        <p:spPr>
          <a:xfrm>
            <a:off x="592666" y="1124857"/>
            <a:ext cx="10643700" cy="5001300"/>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chemeClr val="dk1"/>
              </a:buClr>
              <a:buSzPts val="2400"/>
              <a:buChar char="•"/>
              <a:defRPr sz="2400"/>
            </a:lvl1pPr>
            <a:lvl2pPr marL="914400" lvl="1" indent="-361950" algn="l">
              <a:lnSpc>
                <a:spcPct val="110000"/>
              </a:lnSpc>
              <a:spcBef>
                <a:spcPts val="500"/>
              </a:spcBef>
              <a:spcAft>
                <a:spcPts val="0"/>
              </a:spcAft>
              <a:buClr>
                <a:schemeClr val="dk1"/>
              </a:buClr>
              <a:buSzPts val="2100"/>
              <a:buChar char="–"/>
              <a:defRPr sz="2100"/>
            </a:lvl2pPr>
            <a:lvl3pPr marL="1371600" lvl="2" indent="-349250" algn="l">
              <a:lnSpc>
                <a:spcPct val="110000"/>
              </a:lnSpc>
              <a:spcBef>
                <a:spcPts val="500"/>
              </a:spcBef>
              <a:spcAft>
                <a:spcPts val="0"/>
              </a:spcAft>
              <a:buClr>
                <a:schemeClr val="dk1"/>
              </a:buClr>
              <a:buSzPts val="1900"/>
              <a:buChar char="•"/>
              <a:defRPr sz="1900"/>
            </a:lvl3pPr>
            <a:lvl4pPr marL="1828800" lvl="3" indent="-349250" algn="l">
              <a:lnSpc>
                <a:spcPct val="110000"/>
              </a:lnSpc>
              <a:spcBef>
                <a:spcPts val="500"/>
              </a:spcBef>
              <a:spcAft>
                <a:spcPts val="0"/>
              </a:spcAft>
              <a:buClr>
                <a:schemeClr val="dk1"/>
              </a:buClr>
              <a:buSzPts val="1900"/>
              <a:buChar char="–"/>
              <a:defRPr sz="1900"/>
            </a:lvl4pPr>
            <a:lvl5pPr marL="2286000" lvl="4" indent="-349250" algn="l">
              <a:lnSpc>
                <a:spcPct val="110000"/>
              </a:lnSpc>
              <a:spcBef>
                <a:spcPts val="500"/>
              </a:spcBef>
              <a:spcAft>
                <a:spcPts val="0"/>
              </a:spcAft>
              <a:buClr>
                <a:schemeClr val="dk1"/>
              </a:buClr>
              <a:buSzPts val="1900"/>
              <a:buChar char="»"/>
              <a:defRPr sz="19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_A_Blue" type="title">
  <p:cSld name="TITLE">
    <p:spTree>
      <p:nvGrpSpPr>
        <p:cNvPr id="1" name="Shape 41"/>
        <p:cNvGrpSpPr/>
        <p:nvPr/>
      </p:nvGrpSpPr>
      <p:grpSpPr>
        <a:xfrm>
          <a:off x="0" y="0"/>
          <a:ext cx="0" cy="0"/>
          <a:chOff x="0" y="0"/>
          <a:chExt cx="0" cy="0"/>
        </a:xfrm>
      </p:grpSpPr>
      <p:pic>
        <p:nvPicPr>
          <p:cNvPr id="42" name="Google Shape;42;p17" descr="bottles along line_light_top_dark_corner.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3" name="Google Shape;43;p17" descr="GPI_SlideAngle_right_blue.png"/>
          <p:cNvPicPr preferRelativeResize="0"/>
          <p:nvPr/>
        </p:nvPicPr>
        <p:blipFill rotWithShape="1">
          <a:blip r:embed="rId3">
            <a:alphaModFix amt="82000"/>
          </a:blip>
          <a:srcRect/>
          <a:stretch/>
        </p:blipFill>
        <p:spPr>
          <a:xfrm>
            <a:off x="5663501" y="-1"/>
            <a:ext cx="6528499" cy="6858001"/>
          </a:xfrm>
          <a:prstGeom prst="rect">
            <a:avLst/>
          </a:prstGeom>
          <a:noFill/>
          <a:ln>
            <a:noFill/>
          </a:ln>
        </p:spPr>
      </p:pic>
      <p:pic>
        <p:nvPicPr>
          <p:cNvPr id="44" name="Google Shape;44;p17" descr="GPI_Logo_vector_white.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01011" y="721801"/>
            <a:ext cx="2748031" cy="1822455"/>
          </a:xfrm>
          <a:prstGeom prst="rect">
            <a:avLst/>
          </a:prstGeom>
          <a:noFill/>
          <a:ln>
            <a:noFill/>
          </a:ln>
        </p:spPr>
      </p:pic>
      <p:sp>
        <p:nvSpPr>
          <p:cNvPr id="45" name="Google Shape;45;p17"/>
          <p:cNvSpPr txBox="1">
            <a:spLocks noGrp="1"/>
          </p:cNvSpPr>
          <p:nvPr>
            <p:ph type="ctrTitle"/>
          </p:nvPr>
        </p:nvSpPr>
        <p:spPr>
          <a:xfrm>
            <a:off x="537919" y="596897"/>
            <a:ext cx="6361743" cy="196640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subTitle" idx="1"/>
          </p:nvPr>
        </p:nvSpPr>
        <p:spPr>
          <a:xfrm>
            <a:off x="7839200" y="3903744"/>
            <a:ext cx="3939384" cy="2483947"/>
          </a:xfrm>
          <a:prstGeom prst="rect">
            <a:avLst/>
          </a:prstGeom>
          <a:noFill/>
          <a:ln>
            <a:noFill/>
          </a:ln>
        </p:spPr>
        <p:txBody>
          <a:bodyPr spcFirstLastPara="1" wrap="square" lIns="91425" tIns="45700" rIns="91425" bIns="45700" anchor="b" anchorCtr="0">
            <a:noAutofit/>
          </a:bodyPr>
          <a:lstStyle>
            <a:lvl1pPr lvl="0" algn="r">
              <a:lnSpc>
                <a:spcPct val="100000"/>
              </a:lnSpc>
              <a:spcBef>
                <a:spcPts val="1632"/>
              </a:spcBef>
              <a:spcAft>
                <a:spcPts val="0"/>
              </a:spcAft>
              <a:buSzPts val="2200"/>
              <a:buNone/>
              <a:defRPr sz="2200">
                <a:solidFill>
                  <a:schemeClr val="lt1"/>
                </a:solidFill>
              </a:defRPr>
            </a:lvl1pPr>
            <a:lvl2pPr lvl="1" algn="ctr">
              <a:lnSpc>
                <a:spcPct val="100000"/>
              </a:lnSpc>
              <a:spcBef>
                <a:spcPts val="480"/>
              </a:spcBef>
              <a:spcAft>
                <a:spcPts val="0"/>
              </a:spcAft>
              <a:buSzPts val="2400"/>
              <a:buNone/>
              <a:defRPr>
                <a:solidFill>
                  <a:srgbClr val="909090"/>
                </a:solidFill>
              </a:defRPr>
            </a:lvl2pPr>
            <a:lvl3pPr lvl="2" algn="ctr">
              <a:lnSpc>
                <a:spcPct val="100000"/>
              </a:lnSpc>
              <a:spcBef>
                <a:spcPts val="440"/>
              </a:spcBef>
              <a:spcAft>
                <a:spcPts val="0"/>
              </a:spcAft>
              <a:buSzPts val="2200"/>
              <a:buNone/>
              <a:defRPr>
                <a:solidFill>
                  <a:srgbClr val="909090"/>
                </a:solidFill>
              </a:defRPr>
            </a:lvl3pPr>
            <a:lvl4pPr lvl="3" algn="ctr">
              <a:lnSpc>
                <a:spcPct val="100000"/>
              </a:lnSpc>
              <a:spcBef>
                <a:spcPts val="400"/>
              </a:spcBef>
              <a:spcAft>
                <a:spcPts val="0"/>
              </a:spcAft>
              <a:buSzPts val="2000"/>
              <a:buNone/>
              <a:defRPr>
                <a:solidFill>
                  <a:srgbClr val="909090"/>
                </a:solidFill>
              </a:defRPr>
            </a:lvl4pPr>
            <a:lvl5pPr lvl="4" algn="ctr">
              <a:lnSpc>
                <a:spcPct val="100000"/>
              </a:lnSpc>
              <a:spcBef>
                <a:spcPts val="360"/>
              </a:spcBef>
              <a:spcAft>
                <a:spcPts val="0"/>
              </a:spcAft>
              <a:buSzPts val="1800"/>
              <a:buNone/>
              <a:defRPr>
                <a:solidFill>
                  <a:srgbClr val="909090"/>
                </a:solidFill>
              </a:defRPr>
            </a:lvl5pPr>
            <a:lvl6pPr lvl="5" algn="ctr">
              <a:lnSpc>
                <a:spcPct val="100000"/>
              </a:lnSpc>
              <a:spcBef>
                <a:spcPts val="400"/>
              </a:spcBef>
              <a:spcAft>
                <a:spcPts val="0"/>
              </a:spcAft>
              <a:buClr>
                <a:srgbClr val="909090"/>
              </a:buClr>
              <a:buSzPts val="2000"/>
              <a:buNone/>
              <a:defRPr>
                <a:solidFill>
                  <a:srgbClr val="909090"/>
                </a:solidFill>
              </a:defRPr>
            </a:lvl6pPr>
            <a:lvl7pPr lvl="6" algn="ctr">
              <a:lnSpc>
                <a:spcPct val="100000"/>
              </a:lnSpc>
              <a:spcBef>
                <a:spcPts val="400"/>
              </a:spcBef>
              <a:spcAft>
                <a:spcPts val="0"/>
              </a:spcAft>
              <a:buClr>
                <a:srgbClr val="909090"/>
              </a:buClr>
              <a:buSzPts val="2000"/>
              <a:buNone/>
              <a:defRPr>
                <a:solidFill>
                  <a:srgbClr val="909090"/>
                </a:solidFill>
              </a:defRPr>
            </a:lvl7pPr>
            <a:lvl8pPr lvl="7" algn="ctr">
              <a:lnSpc>
                <a:spcPct val="100000"/>
              </a:lnSpc>
              <a:spcBef>
                <a:spcPts val="400"/>
              </a:spcBef>
              <a:spcAft>
                <a:spcPts val="0"/>
              </a:spcAft>
              <a:buClr>
                <a:srgbClr val="909090"/>
              </a:buClr>
              <a:buSzPts val="2000"/>
              <a:buNone/>
              <a:defRPr>
                <a:solidFill>
                  <a:srgbClr val="909090"/>
                </a:solidFill>
              </a:defRPr>
            </a:lvl8pPr>
            <a:lvl9pPr lvl="8" algn="ctr">
              <a:lnSpc>
                <a:spcPct val="100000"/>
              </a:lnSpc>
              <a:spcBef>
                <a:spcPts val="400"/>
              </a:spcBef>
              <a:spcAft>
                <a:spcPts val="0"/>
              </a:spcAft>
              <a:buClr>
                <a:srgbClr val="909090"/>
              </a:buClr>
              <a:buSzPts val="2000"/>
              <a:buNone/>
              <a:defRPr>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andard Layout 1">
  <p:cSld name="Standard Layout 1">
    <p:spTree>
      <p:nvGrpSpPr>
        <p:cNvPr id="1" name="Shape 236"/>
        <p:cNvGrpSpPr/>
        <p:nvPr/>
      </p:nvGrpSpPr>
      <p:grpSpPr>
        <a:xfrm>
          <a:off x="0" y="0"/>
          <a:ext cx="0" cy="0"/>
          <a:chOff x="0" y="0"/>
          <a:chExt cx="0" cy="0"/>
        </a:xfrm>
      </p:grpSpPr>
      <p:sp>
        <p:nvSpPr>
          <p:cNvPr id="237" name="Google Shape;237;g1fb7d6f9df0_0_1895"/>
          <p:cNvSpPr txBox="1">
            <a:spLocks noGrp="1"/>
          </p:cNvSpPr>
          <p:nvPr>
            <p:ph type="title"/>
          </p:nvPr>
        </p:nvSpPr>
        <p:spPr>
          <a:xfrm>
            <a:off x="276450" y="100303"/>
            <a:ext cx="11077500" cy="7467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3400"/>
              <a:buNone/>
              <a:defRPr sz="3200" b="0" i="0">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8" name="Google Shape;238;g1fb7d6f9df0_0_1895"/>
          <p:cNvSpPr txBox="1">
            <a:spLocks noGrp="1"/>
          </p:cNvSpPr>
          <p:nvPr>
            <p:ph type="body" idx="1"/>
          </p:nvPr>
        </p:nvSpPr>
        <p:spPr>
          <a:xfrm>
            <a:off x="838203" y="1778003"/>
            <a:ext cx="10515600" cy="46014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1"/>
              </a:buClr>
              <a:buSzPts val="2600"/>
              <a:buChar char="•"/>
              <a:defRPr sz="2000" b="0" i="0">
                <a:latin typeface="Calibri" panose="020F0502020204030204" pitchFamily="34" charset="0"/>
                <a:ea typeface="Calibri" panose="020F0502020204030204" pitchFamily="34" charset="0"/>
                <a:cs typeface="Calibri" panose="020F0502020204030204" pitchFamily="34" charset="0"/>
                <a:sym typeface="Arial"/>
              </a:defRPr>
            </a:lvl1pPr>
            <a:lvl2pPr marL="914400" lvl="1" indent="-381000" algn="l">
              <a:lnSpc>
                <a:spcPct val="100000"/>
              </a:lnSpc>
              <a:spcBef>
                <a:spcPts val="480"/>
              </a:spcBef>
              <a:spcAft>
                <a:spcPts val="0"/>
              </a:spcAft>
              <a:buClr>
                <a:schemeClr val="accent1"/>
              </a:buClr>
              <a:buSzPts val="2400"/>
              <a:buChar char="–"/>
              <a:defRPr sz="1900">
                <a:latin typeface="Arial"/>
                <a:ea typeface="Arial"/>
                <a:cs typeface="Arial"/>
                <a:sym typeface="Arial"/>
              </a:defRPr>
            </a:lvl2pPr>
            <a:lvl3pPr marL="1371600" lvl="2" indent="-368300" algn="l">
              <a:lnSpc>
                <a:spcPct val="100000"/>
              </a:lnSpc>
              <a:spcBef>
                <a:spcPts val="440"/>
              </a:spcBef>
              <a:spcAft>
                <a:spcPts val="0"/>
              </a:spcAft>
              <a:buClr>
                <a:schemeClr val="accent1"/>
              </a:buClr>
              <a:buSzPts val="2200"/>
              <a:buChar char="•"/>
              <a:defRPr sz="1600">
                <a:latin typeface="Arial"/>
                <a:ea typeface="Arial"/>
                <a:cs typeface="Arial"/>
                <a:sym typeface="Arial"/>
              </a:defRPr>
            </a:lvl3pPr>
            <a:lvl4pPr marL="1828800" lvl="3" indent="-355600" algn="l">
              <a:lnSpc>
                <a:spcPct val="100000"/>
              </a:lnSpc>
              <a:spcBef>
                <a:spcPts val="400"/>
              </a:spcBef>
              <a:spcAft>
                <a:spcPts val="0"/>
              </a:spcAft>
              <a:buClr>
                <a:schemeClr val="accent1"/>
              </a:buClr>
              <a:buSzPts val="2000"/>
              <a:buChar char="–"/>
              <a:defRPr sz="1500">
                <a:latin typeface="Arial"/>
                <a:ea typeface="Arial"/>
                <a:cs typeface="Arial"/>
                <a:sym typeface="Arial"/>
              </a:defRPr>
            </a:lvl4pPr>
            <a:lvl5pPr marL="2286000" lvl="4" indent="-342900" algn="l">
              <a:lnSpc>
                <a:spcPct val="100000"/>
              </a:lnSpc>
              <a:spcBef>
                <a:spcPts val="360"/>
              </a:spcBef>
              <a:spcAft>
                <a:spcPts val="0"/>
              </a:spcAft>
              <a:buClr>
                <a:schemeClr val="accent1"/>
              </a:buClr>
              <a:buSzPts val="1800"/>
              <a:buChar char="»"/>
              <a:defRPr sz="1200">
                <a:latin typeface="Arial"/>
                <a:ea typeface="Arial"/>
                <a:cs typeface="Arial"/>
                <a:sym typeface="Arial"/>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Section Divider_Blue_A">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5319AA6-EDCB-4A49-A01A-01F2CF8A283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268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FD15BD-4952-5D42-A82D-915F6FA6FDF5}"/>
              </a:ext>
            </a:extLst>
          </p:cNvPr>
          <p:cNvSpPr/>
          <p:nvPr userDrawn="1"/>
        </p:nvSpPr>
        <p:spPr>
          <a:xfrm>
            <a:off x="7969251" y="3444876"/>
            <a:ext cx="3048000" cy="131763"/>
          </a:xfrm>
          <a:prstGeom prst="rect">
            <a:avLst/>
          </a:prstGeom>
          <a:solidFill>
            <a:srgbClr val="F2AE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10">
            <a:extLst>
              <a:ext uri="{FF2B5EF4-FFF2-40B4-BE49-F238E27FC236}">
                <a16:creationId xmlns:a16="http://schemas.microsoft.com/office/drawing/2014/main" id="{38C0ECEF-4A78-BC43-B5C3-6FEF9724D0C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41350" y="5138738"/>
            <a:ext cx="241088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745319" y="1811152"/>
            <a:ext cx="6384307" cy="1362075"/>
          </a:xfrm>
        </p:spPr>
        <p:txBody>
          <a:bodyPr anchor="b"/>
          <a:lstStyle>
            <a:lvl1pPr algn="r">
              <a:defRPr sz="4200" b="0" cap="none">
                <a:solidFill>
                  <a:srgbClr val="FFFFFF"/>
                </a:solidFill>
              </a:defRPr>
            </a:lvl1pPr>
          </a:lstStyle>
          <a:p>
            <a:r>
              <a:rPr lang="en-US" dirty="0"/>
              <a:t>Click to edit Master title style</a:t>
            </a:r>
          </a:p>
        </p:txBody>
      </p:sp>
      <p:sp>
        <p:nvSpPr>
          <p:cNvPr id="14" name="Text Placeholder 2"/>
          <p:cNvSpPr>
            <a:spLocks noGrp="1"/>
          </p:cNvSpPr>
          <p:nvPr>
            <p:ph type="body" idx="1"/>
          </p:nvPr>
        </p:nvSpPr>
        <p:spPr>
          <a:xfrm>
            <a:off x="4745317" y="3722000"/>
            <a:ext cx="6384308" cy="1207916"/>
          </a:xfrm>
        </p:spPr>
        <p:txBody>
          <a:bodyPr/>
          <a:lstStyle>
            <a:lvl1pPr marL="0" indent="0" algn="r">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68344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Divider_Green_A">
  <p:cSld name="Section Divider_Green_A">
    <p:spTree>
      <p:nvGrpSpPr>
        <p:cNvPr id="1" name="Shape 47"/>
        <p:cNvGrpSpPr/>
        <p:nvPr/>
      </p:nvGrpSpPr>
      <p:grpSpPr>
        <a:xfrm>
          <a:off x="0" y="0"/>
          <a:ext cx="0" cy="0"/>
          <a:chOff x="0" y="0"/>
          <a:chExt cx="0" cy="0"/>
        </a:xfrm>
      </p:grpSpPr>
      <p:pic>
        <p:nvPicPr>
          <p:cNvPr id="48" name="Google Shape;48;p19" descr="glass bottles_watermark_green.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9" name="Google Shape;49;p19"/>
          <p:cNvSpPr txBox="1">
            <a:spLocks noGrp="1"/>
          </p:cNvSpPr>
          <p:nvPr>
            <p:ph type="title"/>
          </p:nvPr>
        </p:nvSpPr>
        <p:spPr>
          <a:xfrm>
            <a:off x="4745320" y="1811157"/>
            <a:ext cx="6384307" cy="1362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body" idx="1"/>
          </p:nvPr>
        </p:nvSpPr>
        <p:spPr>
          <a:xfrm>
            <a:off x="4745323" y="3722003"/>
            <a:ext cx="6384308" cy="1207916"/>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51" name="Google Shape;51;p19"/>
          <p:cNvSpPr/>
          <p:nvPr/>
        </p:nvSpPr>
        <p:spPr>
          <a:xfrm>
            <a:off x="7968221" y="3445343"/>
            <a:ext cx="3048000" cy="130719"/>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2" name="Google Shape;52;p19" descr="GPI_Logo_vector_white.png"/>
          <p:cNvPicPr preferRelativeResize="0"/>
          <p:nvPr/>
        </p:nvPicPr>
        <p:blipFill rotWithShape="1">
          <a:blip r:embed="rId3">
            <a:alphaModFix amt="55000"/>
          </a:blip>
          <a:srcRect/>
          <a:stretch/>
        </p:blipFill>
        <p:spPr>
          <a:xfrm>
            <a:off x="374103" y="5138362"/>
            <a:ext cx="2102397" cy="1394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Divider_Blue_B">
  <p:cSld name="Section Divider_Blue_B">
    <p:spTree>
      <p:nvGrpSpPr>
        <p:cNvPr id="1" name="Shape 53"/>
        <p:cNvGrpSpPr/>
        <p:nvPr/>
      </p:nvGrpSpPr>
      <p:grpSpPr>
        <a:xfrm>
          <a:off x="0" y="0"/>
          <a:ext cx="0" cy="0"/>
          <a:chOff x="0" y="0"/>
          <a:chExt cx="0" cy="0"/>
        </a:xfrm>
      </p:grpSpPr>
      <p:pic>
        <p:nvPicPr>
          <p:cNvPr id="54" name="Google Shape;54;p20" descr="BottleTops_blue_watermark.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5" name="Google Shape;55;p20"/>
          <p:cNvSpPr txBox="1">
            <a:spLocks noGrp="1"/>
          </p:cNvSpPr>
          <p:nvPr>
            <p:ph type="title"/>
          </p:nvPr>
        </p:nvSpPr>
        <p:spPr>
          <a:xfrm>
            <a:off x="4745320" y="1811157"/>
            <a:ext cx="6384307" cy="1362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4745323" y="3722003"/>
            <a:ext cx="6384308" cy="1207916"/>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57" name="Google Shape;57;p20"/>
          <p:cNvSpPr/>
          <p:nvPr/>
        </p:nvSpPr>
        <p:spPr>
          <a:xfrm>
            <a:off x="7968221" y="3445343"/>
            <a:ext cx="3048000" cy="130719"/>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8" name="Google Shape;58;p20" descr="GPI_Logo_vector_white.png"/>
          <p:cNvPicPr preferRelativeResize="0"/>
          <p:nvPr/>
        </p:nvPicPr>
        <p:blipFill rotWithShape="1">
          <a:blip r:embed="rId3">
            <a:alphaModFix amt="55000"/>
          </a:blip>
          <a:srcRect/>
          <a:stretch/>
        </p:blipFill>
        <p:spPr>
          <a:xfrm>
            <a:off x="374103" y="5138362"/>
            <a:ext cx="2102397" cy="13942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_Section Divider_Blue">
  <p:cSld name="Alt_Section Divider_Blue">
    <p:spTree>
      <p:nvGrpSpPr>
        <p:cNvPr id="1" name="Shape 59"/>
        <p:cNvGrpSpPr/>
        <p:nvPr/>
      </p:nvGrpSpPr>
      <p:grpSpPr>
        <a:xfrm>
          <a:off x="0" y="0"/>
          <a:ext cx="0" cy="0"/>
          <a:chOff x="0" y="0"/>
          <a:chExt cx="0" cy="0"/>
        </a:xfrm>
      </p:grpSpPr>
      <p:pic>
        <p:nvPicPr>
          <p:cNvPr id="60" name="Google Shape;60;p21" descr="GPI_Watermark_Blue.png"/>
          <p:cNvPicPr preferRelativeResize="0"/>
          <p:nvPr/>
        </p:nvPicPr>
        <p:blipFill rotWithShape="1">
          <a:blip r:embed="rId2">
            <a:alphaModFix/>
          </a:blip>
          <a:srcRect/>
          <a:stretch/>
        </p:blipFill>
        <p:spPr>
          <a:xfrm>
            <a:off x="-24901" y="-18675"/>
            <a:ext cx="12192000" cy="6876675"/>
          </a:xfrm>
          <a:prstGeom prst="rect">
            <a:avLst/>
          </a:prstGeom>
          <a:noFill/>
          <a:ln>
            <a:noFill/>
          </a:ln>
        </p:spPr>
      </p:pic>
      <p:sp>
        <p:nvSpPr>
          <p:cNvPr id="61" name="Google Shape;61;p21"/>
          <p:cNvSpPr txBox="1">
            <a:spLocks noGrp="1"/>
          </p:cNvSpPr>
          <p:nvPr>
            <p:ph type="title"/>
          </p:nvPr>
        </p:nvSpPr>
        <p:spPr>
          <a:xfrm>
            <a:off x="4745320" y="1811157"/>
            <a:ext cx="6384307" cy="1362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4745323" y="3722003"/>
            <a:ext cx="6384308" cy="1207916"/>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63" name="Google Shape;63;p21"/>
          <p:cNvSpPr/>
          <p:nvPr/>
        </p:nvSpPr>
        <p:spPr>
          <a:xfrm>
            <a:off x="7968221" y="3445343"/>
            <a:ext cx="3048000" cy="130719"/>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Alt_Section Divider_Green">
  <p:cSld name="Alt_Section Divider_Green">
    <p:spTree>
      <p:nvGrpSpPr>
        <p:cNvPr id="1" name="Shape 64"/>
        <p:cNvGrpSpPr/>
        <p:nvPr/>
      </p:nvGrpSpPr>
      <p:grpSpPr>
        <a:xfrm>
          <a:off x="0" y="0"/>
          <a:ext cx="0" cy="0"/>
          <a:chOff x="0" y="0"/>
          <a:chExt cx="0" cy="0"/>
        </a:xfrm>
      </p:grpSpPr>
      <p:pic>
        <p:nvPicPr>
          <p:cNvPr id="65" name="Google Shape;65;p22" descr="GPI_Watermark_Green.png"/>
          <p:cNvPicPr preferRelativeResize="0"/>
          <p:nvPr/>
        </p:nvPicPr>
        <p:blipFill rotWithShape="1">
          <a:blip r:embed="rId2">
            <a:alphaModFix/>
          </a:blip>
          <a:srcRect/>
          <a:stretch/>
        </p:blipFill>
        <p:spPr>
          <a:xfrm>
            <a:off x="-24901" y="-18675"/>
            <a:ext cx="12192000" cy="6876675"/>
          </a:xfrm>
          <a:prstGeom prst="rect">
            <a:avLst/>
          </a:prstGeom>
          <a:noFill/>
          <a:ln>
            <a:noFill/>
          </a:ln>
        </p:spPr>
      </p:pic>
      <p:sp>
        <p:nvSpPr>
          <p:cNvPr id="66" name="Google Shape;66;p22"/>
          <p:cNvSpPr txBox="1">
            <a:spLocks noGrp="1"/>
          </p:cNvSpPr>
          <p:nvPr>
            <p:ph type="title"/>
          </p:nvPr>
        </p:nvSpPr>
        <p:spPr>
          <a:xfrm>
            <a:off x="4745320" y="1811157"/>
            <a:ext cx="6384307" cy="136207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rgbClr val="FFFFFF"/>
              </a:buClr>
              <a:buSzPts val="4200"/>
              <a:buFont typeface="Calibri"/>
              <a:buNone/>
              <a:defRPr sz="42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body" idx="1"/>
          </p:nvPr>
        </p:nvSpPr>
        <p:spPr>
          <a:xfrm>
            <a:off x="4745323" y="3722003"/>
            <a:ext cx="6384308" cy="1207916"/>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80"/>
              </a:spcBef>
              <a:spcAft>
                <a:spcPts val="0"/>
              </a:spcAft>
              <a:buSzPts val="2400"/>
              <a:buNone/>
              <a:defRPr sz="2400">
                <a:solidFill>
                  <a:schemeClr val="lt1"/>
                </a:solidFill>
              </a:defRPr>
            </a:lvl1pPr>
            <a:lvl2pPr marL="914400" lvl="1" indent="-228600" algn="l">
              <a:lnSpc>
                <a:spcPct val="100000"/>
              </a:lnSpc>
              <a:spcBef>
                <a:spcPts val="360"/>
              </a:spcBef>
              <a:spcAft>
                <a:spcPts val="0"/>
              </a:spcAft>
              <a:buSzPts val="1800"/>
              <a:buNone/>
              <a:defRPr sz="1800">
                <a:solidFill>
                  <a:srgbClr val="909090"/>
                </a:solidFill>
              </a:defRPr>
            </a:lvl2pPr>
            <a:lvl3pPr marL="1371600" lvl="2" indent="-228600" algn="l">
              <a:lnSpc>
                <a:spcPct val="100000"/>
              </a:lnSpc>
              <a:spcBef>
                <a:spcPts val="320"/>
              </a:spcBef>
              <a:spcAft>
                <a:spcPts val="0"/>
              </a:spcAft>
              <a:buSzPts val="1600"/>
              <a:buNone/>
              <a:defRPr sz="1600">
                <a:solidFill>
                  <a:srgbClr val="909090"/>
                </a:solidFill>
              </a:defRPr>
            </a:lvl3pPr>
            <a:lvl4pPr marL="1828800" lvl="3" indent="-228600" algn="l">
              <a:lnSpc>
                <a:spcPct val="100000"/>
              </a:lnSpc>
              <a:spcBef>
                <a:spcPts val="280"/>
              </a:spcBef>
              <a:spcAft>
                <a:spcPts val="0"/>
              </a:spcAft>
              <a:buSzPts val="1400"/>
              <a:buNone/>
              <a:defRPr sz="1400">
                <a:solidFill>
                  <a:srgbClr val="909090"/>
                </a:solidFill>
              </a:defRPr>
            </a:lvl4pPr>
            <a:lvl5pPr marL="2286000" lvl="4" indent="-228600" algn="l">
              <a:lnSpc>
                <a:spcPct val="100000"/>
              </a:lnSpc>
              <a:spcBef>
                <a:spcPts val="280"/>
              </a:spcBef>
              <a:spcAft>
                <a:spcPts val="0"/>
              </a:spcAft>
              <a:buSzPts val="1400"/>
              <a:buNone/>
              <a:defRPr sz="1400">
                <a:solidFill>
                  <a:srgbClr val="909090"/>
                </a:solidFill>
              </a:defRPr>
            </a:lvl5pPr>
            <a:lvl6pPr marL="2743200" lvl="5" indent="-228600" algn="l">
              <a:lnSpc>
                <a:spcPct val="100000"/>
              </a:lnSpc>
              <a:spcBef>
                <a:spcPts val="280"/>
              </a:spcBef>
              <a:spcAft>
                <a:spcPts val="0"/>
              </a:spcAft>
              <a:buClr>
                <a:srgbClr val="909090"/>
              </a:buClr>
              <a:buSzPts val="1400"/>
              <a:buNone/>
              <a:defRPr sz="1400">
                <a:solidFill>
                  <a:srgbClr val="909090"/>
                </a:solidFill>
              </a:defRPr>
            </a:lvl6pPr>
            <a:lvl7pPr marL="3200400" lvl="6" indent="-228600" algn="l">
              <a:lnSpc>
                <a:spcPct val="100000"/>
              </a:lnSpc>
              <a:spcBef>
                <a:spcPts val="280"/>
              </a:spcBef>
              <a:spcAft>
                <a:spcPts val="0"/>
              </a:spcAft>
              <a:buClr>
                <a:srgbClr val="909090"/>
              </a:buClr>
              <a:buSzPts val="1400"/>
              <a:buNone/>
              <a:defRPr sz="1400">
                <a:solidFill>
                  <a:srgbClr val="909090"/>
                </a:solidFill>
              </a:defRPr>
            </a:lvl7pPr>
            <a:lvl8pPr marL="3657600" lvl="7" indent="-228600" algn="l">
              <a:lnSpc>
                <a:spcPct val="100000"/>
              </a:lnSpc>
              <a:spcBef>
                <a:spcPts val="280"/>
              </a:spcBef>
              <a:spcAft>
                <a:spcPts val="0"/>
              </a:spcAft>
              <a:buClr>
                <a:srgbClr val="909090"/>
              </a:buClr>
              <a:buSzPts val="1400"/>
              <a:buNone/>
              <a:defRPr sz="1400">
                <a:solidFill>
                  <a:srgbClr val="909090"/>
                </a:solidFill>
              </a:defRPr>
            </a:lvl8pPr>
            <a:lvl9pPr marL="4114800" lvl="8" indent="-228600" algn="l">
              <a:lnSpc>
                <a:spcPct val="100000"/>
              </a:lnSpc>
              <a:spcBef>
                <a:spcPts val="280"/>
              </a:spcBef>
              <a:spcAft>
                <a:spcPts val="0"/>
              </a:spcAft>
              <a:buClr>
                <a:srgbClr val="909090"/>
              </a:buClr>
              <a:buSzPts val="1400"/>
              <a:buNone/>
              <a:defRPr sz="1400">
                <a:solidFill>
                  <a:srgbClr val="909090"/>
                </a:solidFill>
              </a:defRPr>
            </a:lvl9pPr>
          </a:lstStyle>
          <a:p>
            <a:endParaRPr/>
          </a:p>
        </p:txBody>
      </p:sp>
      <p:sp>
        <p:nvSpPr>
          <p:cNvPr id="68" name="Google Shape;68;p22"/>
          <p:cNvSpPr/>
          <p:nvPr/>
        </p:nvSpPr>
        <p:spPr>
          <a:xfrm>
            <a:off x="7968221" y="3445343"/>
            <a:ext cx="3048000" cy="130719"/>
          </a:xfrm>
          <a:prstGeom prst="rect">
            <a:avLst/>
          </a:prstGeom>
          <a:solidFill>
            <a:srgbClr val="F2AE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 side-by-side">
  <p:cSld name="Title and Content - side-by-side">
    <p:spTree>
      <p:nvGrpSpPr>
        <p:cNvPr id="1" name="Shape 69"/>
        <p:cNvGrpSpPr/>
        <p:nvPr/>
      </p:nvGrpSpPr>
      <p:grpSpPr>
        <a:xfrm>
          <a:off x="0" y="0"/>
          <a:ext cx="0" cy="0"/>
          <a:chOff x="0" y="0"/>
          <a:chExt cx="0" cy="0"/>
        </a:xfrm>
      </p:grpSpPr>
      <p:sp>
        <p:nvSpPr>
          <p:cNvPr id="70" name="Google Shape;70;p23"/>
          <p:cNvSpPr txBox="1">
            <a:spLocks noGrp="1"/>
          </p:cNvSpPr>
          <p:nvPr>
            <p:ph type="title"/>
          </p:nvPr>
        </p:nvSpPr>
        <p:spPr>
          <a:xfrm>
            <a:off x="546884" y="550881"/>
            <a:ext cx="4532865" cy="24462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body" idx="1"/>
          </p:nvPr>
        </p:nvSpPr>
        <p:spPr>
          <a:xfrm>
            <a:off x="5677366" y="550879"/>
            <a:ext cx="5842316" cy="503262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68300" algn="l">
              <a:lnSpc>
                <a:spcPct val="100000"/>
              </a:lnSpc>
              <a:spcBef>
                <a:spcPts val="440"/>
              </a:spcBef>
              <a:spcAft>
                <a:spcPts val="0"/>
              </a:spcAft>
              <a:buSzPts val="2200"/>
              <a:buChar char="–"/>
              <a:defRPr sz="22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23"/>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3"/>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23"/>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body" idx="1"/>
          </p:nvPr>
        </p:nvSpPr>
        <p:spPr>
          <a:xfrm>
            <a:off x="546875" y="1410603"/>
            <a:ext cx="10972800" cy="4303016"/>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2"/>
              </a:buClr>
              <a:buSzPts val="2600"/>
              <a:buFont typeface="Arial"/>
              <a:buChar char="•"/>
              <a:defRPr sz="2600" b="0" i="0" u="none" strike="noStrike" cap="none">
                <a:solidFill>
                  <a:srgbClr val="404040"/>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chemeClr val="accent2"/>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dt" idx="10"/>
          </p:nvPr>
        </p:nvSpPr>
        <p:spPr>
          <a:xfrm>
            <a:off x="9816324" y="6356355"/>
            <a:ext cx="1353141"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3"/>
          <p:cNvSpPr txBox="1">
            <a:spLocks noGrp="1"/>
          </p:cNvSpPr>
          <p:nvPr>
            <p:ph type="ftr" idx="11"/>
          </p:nvPr>
        </p:nvSpPr>
        <p:spPr>
          <a:xfrm>
            <a:off x="2414887" y="6356355"/>
            <a:ext cx="696237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sldNum" idx="12"/>
          </p:nvPr>
        </p:nvSpPr>
        <p:spPr>
          <a:xfrm>
            <a:off x="11169471" y="6356355"/>
            <a:ext cx="75792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 name="Google Shape;14;p13"/>
          <p:cNvSpPr txBox="1">
            <a:spLocks noGrp="1"/>
          </p:cNvSpPr>
          <p:nvPr>
            <p:ph type="title"/>
          </p:nvPr>
        </p:nvSpPr>
        <p:spPr>
          <a:xfrm>
            <a:off x="546875" y="541543"/>
            <a:ext cx="10972800" cy="6461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400"/>
              <a:buFont typeface="Calibri"/>
              <a:buNone/>
              <a:defRPr sz="3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 name="Google Shape;15;p13" descr="GPI_Logo_vector_warmgray.png"/>
          <p:cNvPicPr preferRelativeResize="0"/>
          <p:nvPr/>
        </p:nvPicPr>
        <p:blipFill rotWithShape="1">
          <a:blip r:embed="rId24">
            <a:alphaModFix/>
          </a:blip>
          <a:srcRect/>
          <a:stretch/>
        </p:blipFill>
        <p:spPr>
          <a:xfrm>
            <a:off x="515520" y="6046064"/>
            <a:ext cx="1008481" cy="629144"/>
          </a:xfrm>
          <a:prstGeom prst="rect">
            <a:avLst/>
          </a:prstGeom>
          <a:noFill/>
          <a:ln>
            <a:noFill/>
          </a:ln>
        </p:spPr>
      </p:pic>
      <p:sp>
        <p:nvSpPr>
          <p:cNvPr id="16" name="Google Shape;16;p13"/>
          <p:cNvSpPr/>
          <p:nvPr/>
        </p:nvSpPr>
        <p:spPr>
          <a:xfrm>
            <a:off x="672317" y="429505"/>
            <a:ext cx="3048000" cy="130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17" name="Google Shape;17;p13" descr="A close up of a logo&#10;&#10;Description automatically generated"/>
          <p:cNvPicPr preferRelativeResize="0"/>
          <p:nvPr/>
        </p:nvPicPr>
        <p:blipFill rotWithShape="1">
          <a:blip r:embed="rId25">
            <a:alphaModFix/>
          </a:blip>
          <a:srcRect/>
          <a:stretch/>
        </p:blipFill>
        <p:spPr>
          <a:xfrm>
            <a:off x="10627376" y="5447397"/>
            <a:ext cx="1237238" cy="13581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93" r:id="rId19"/>
    <p:sldLayoutId id="2147483694" r:id="rId20"/>
    <p:sldLayoutId id="2147483695" r:id="rId21"/>
    <p:sldLayoutId id="2147483696"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g1fb7d6f9df0_0_1771"/>
          <p:cNvSpPr txBox="1">
            <a:spLocks noGrp="1"/>
          </p:cNvSpPr>
          <p:nvPr>
            <p:ph type="body" idx="1"/>
          </p:nvPr>
        </p:nvSpPr>
        <p:spPr>
          <a:xfrm>
            <a:off x="546875" y="1410603"/>
            <a:ext cx="10972800" cy="4302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2"/>
              </a:buClr>
              <a:buSzPts val="2600"/>
              <a:buFont typeface="Arial"/>
              <a:buChar char="•"/>
              <a:defRPr sz="2600" b="0" i="0" u="none" strike="noStrike" cap="none">
                <a:solidFill>
                  <a:srgbClr val="404040"/>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chemeClr val="accent2"/>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Google Shape;120;g1fb7d6f9df0_0_1771"/>
          <p:cNvSpPr txBox="1">
            <a:spLocks noGrp="1"/>
          </p:cNvSpPr>
          <p:nvPr>
            <p:ph type="dt" idx="10"/>
          </p:nvPr>
        </p:nvSpPr>
        <p:spPr>
          <a:xfrm>
            <a:off x="9816324" y="6356355"/>
            <a:ext cx="1353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21" name="Google Shape;121;g1fb7d6f9df0_0_1771"/>
          <p:cNvSpPr txBox="1">
            <a:spLocks noGrp="1"/>
          </p:cNvSpPr>
          <p:nvPr>
            <p:ph type="ftr" idx="11"/>
          </p:nvPr>
        </p:nvSpPr>
        <p:spPr>
          <a:xfrm>
            <a:off x="2414887" y="6356355"/>
            <a:ext cx="6962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22" name="Google Shape;122;g1fb7d6f9df0_0_1771"/>
          <p:cNvSpPr txBox="1">
            <a:spLocks noGrp="1"/>
          </p:cNvSpPr>
          <p:nvPr>
            <p:ph type="sldNum" idx="12"/>
          </p:nvPr>
        </p:nvSpPr>
        <p:spPr>
          <a:xfrm>
            <a:off x="11169471" y="6356355"/>
            <a:ext cx="757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7777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23" name="Google Shape;123;g1fb7d6f9df0_0_1771"/>
          <p:cNvSpPr txBox="1">
            <a:spLocks noGrp="1"/>
          </p:cNvSpPr>
          <p:nvPr>
            <p:ph type="title"/>
          </p:nvPr>
        </p:nvSpPr>
        <p:spPr>
          <a:xfrm>
            <a:off x="546875" y="541543"/>
            <a:ext cx="10972800" cy="646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400"/>
              <a:buFont typeface="Calibri"/>
              <a:buNone/>
              <a:defRPr sz="3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4" name="Google Shape;124;g1fb7d6f9df0_0_1771" descr="GPI_Logo_vector_warmgray.png"/>
          <p:cNvPicPr preferRelativeResize="0"/>
          <p:nvPr/>
        </p:nvPicPr>
        <p:blipFill rotWithShape="1">
          <a:blip r:embed="rId21">
            <a:alphaModFix/>
          </a:blip>
          <a:srcRect/>
          <a:stretch/>
        </p:blipFill>
        <p:spPr>
          <a:xfrm>
            <a:off x="515520" y="6046064"/>
            <a:ext cx="1008481" cy="629144"/>
          </a:xfrm>
          <a:prstGeom prst="rect">
            <a:avLst/>
          </a:prstGeom>
          <a:noFill/>
          <a:ln>
            <a:noFill/>
          </a:ln>
        </p:spPr>
      </p:pic>
      <p:sp>
        <p:nvSpPr>
          <p:cNvPr id="125" name="Google Shape;125;g1fb7d6f9df0_0_1771"/>
          <p:cNvSpPr/>
          <p:nvPr/>
        </p:nvSpPr>
        <p:spPr>
          <a:xfrm>
            <a:off x="672317" y="429505"/>
            <a:ext cx="3048000" cy="130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126" name="Google Shape;126;g1fb7d6f9df0_0_1771" descr="A close up of a logo&#10;&#10;Description automatically generated"/>
          <p:cNvPicPr preferRelativeResize="0"/>
          <p:nvPr/>
        </p:nvPicPr>
        <p:blipFill rotWithShape="1">
          <a:blip r:embed="rId22">
            <a:alphaModFix/>
          </a:blip>
          <a:srcRect/>
          <a:stretch/>
        </p:blipFill>
        <p:spPr>
          <a:xfrm>
            <a:off x="10627376" y="5447397"/>
            <a:ext cx="1237238" cy="13581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7" r:id="rId1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a:extLst>
              <a:ext uri="{FF2B5EF4-FFF2-40B4-BE49-F238E27FC236}">
                <a16:creationId xmlns:a16="http://schemas.microsoft.com/office/drawing/2014/main" id="{50E181AC-9E11-7E42-8FFB-DA08A3C56276}"/>
              </a:ext>
            </a:extLst>
          </p:cNvPr>
          <p:cNvSpPr>
            <a:spLocks noGrp="1" noChangeArrowheads="1"/>
          </p:cNvSpPr>
          <p:nvPr>
            <p:ph type="title"/>
          </p:nvPr>
        </p:nvSpPr>
        <p:spPr>
          <a:xfrm>
            <a:off x="2424665" y="1874725"/>
            <a:ext cx="8830929" cy="738664"/>
          </a:xfrm>
        </p:spPr>
        <p:txBody>
          <a:bodyPr/>
          <a:lstStyle/>
          <a:p>
            <a:pPr eaLnBrk="1" hangingPunct="1"/>
            <a:br>
              <a:rPr lang="en-US" altLang="en-US" sz="4000" dirty="0">
                <a:latin typeface="Calibri" panose="020F0502020204030204" pitchFamily="34" charset="0"/>
              </a:rPr>
            </a:br>
            <a:r>
              <a:rPr lang="en-US" altLang="en-US" sz="4400" dirty="0">
                <a:latin typeface="Calibri" panose="020F0502020204030204" pitchFamily="34" charset="0"/>
                <a:cs typeface="Calibri" panose="020F0502020204030204" pitchFamily="34" charset="0"/>
              </a:rPr>
              <a:t>Glass Protective League Update</a:t>
            </a:r>
            <a:endParaRPr lang="en-US" altLang="en-US" sz="3200" dirty="0">
              <a:latin typeface="Calibri" panose="020F0502020204030204" pitchFamily="34" charset="0"/>
              <a:cs typeface="Calibri" panose="020F0502020204030204" pitchFamily="34" charset="0"/>
            </a:endParaRPr>
          </a:p>
        </p:txBody>
      </p:sp>
      <p:sp>
        <p:nvSpPr>
          <p:cNvPr id="29698" name="TextBox 2">
            <a:extLst>
              <a:ext uri="{FF2B5EF4-FFF2-40B4-BE49-F238E27FC236}">
                <a16:creationId xmlns:a16="http://schemas.microsoft.com/office/drawing/2014/main" id="{03BD6A5F-0E3C-6A4F-AB77-D87D0FAF06CB}"/>
              </a:ext>
            </a:extLst>
          </p:cNvPr>
          <p:cNvSpPr txBox="1">
            <a:spLocks noChangeArrowheads="1"/>
          </p:cNvSpPr>
          <p:nvPr/>
        </p:nvSpPr>
        <p:spPr bwMode="auto">
          <a:xfrm>
            <a:off x="8494323" y="4691141"/>
            <a:ext cx="29547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2400" dirty="0">
                <a:solidFill>
                  <a:schemeClr val="bg1"/>
                </a:solidFill>
                <a:cs typeface="Calibri" panose="020F0502020204030204" pitchFamily="34" charset="0"/>
              </a:rPr>
              <a:t>November 5</a:t>
            </a:r>
            <a:r>
              <a:rPr lang="en-US" altLang="en-US" sz="2400" baseline="30000" dirty="0">
                <a:solidFill>
                  <a:schemeClr val="bg1"/>
                </a:solidFill>
                <a:cs typeface="Calibri" panose="020F0502020204030204" pitchFamily="34" charset="0"/>
              </a:rPr>
              <a:t>th</a:t>
            </a:r>
            <a:r>
              <a:rPr lang="en-US" altLang="en-US" sz="2400" dirty="0">
                <a:solidFill>
                  <a:schemeClr val="bg1"/>
                </a:solidFill>
                <a:cs typeface="Calibri" panose="020F0502020204030204" pitchFamily="34" charset="0"/>
              </a:rPr>
              <a:t>, 2024</a:t>
            </a:r>
          </a:p>
          <a:p>
            <a:pPr eaLnBrk="1" hangingPunct="1">
              <a:spcBef>
                <a:spcPct val="0"/>
              </a:spcBef>
              <a:buClrTx/>
              <a:buFontTx/>
              <a:buNone/>
            </a:pPr>
            <a:r>
              <a:rPr lang="en-US" altLang="en-US" sz="2400" dirty="0">
                <a:solidFill>
                  <a:schemeClr val="bg1"/>
                </a:solidFill>
                <a:cs typeface="Calibri" panose="020F0502020204030204" pitchFamily="34" charset="0"/>
              </a:rPr>
              <a:t>Pittsburgh, PA</a:t>
            </a:r>
          </a:p>
          <a:p>
            <a:pPr eaLnBrk="1" hangingPunct="1">
              <a:spcBef>
                <a:spcPct val="0"/>
              </a:spcBef>
              <a:buClrTx/>
              <a:buFontTx/>
              <a:buNone/>
            </a:pPr>
            <a:endParaRPr lang="en-US" altLang="en-US" sz="1800" dirty="0">
              <a:cs typeface="Calibri" panose="020F050202020403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F756-BD6E-AA4C-AD4A-623C2BDA3307}"/>
              </a:ext>
            </a:extLst>
          </p:cNvPr>
          <p:cNvSpPr>
            <a:spLocks noGrp="1"/>
          </p:cNvSpPr>
          <p:nvPr>
            <p:ph type="title"/>
          </p:nvPr>
        </p:nvSpPr>
        <p:spPr>
          <a:xfrm>
            <a:off x="27751" y="344181"/>
            <a:ext cx="9372600" cy="646112"/>
          </a:xfrm>
        </p:spPr>
        <p:txBody>
          <a:bodyPr rtlCol="0">
            <a:noAutofit/>
          </a:bodyPr>
          <a:lstStyle/>
          <a:p>
            <a:pPr>
              <a:defRPr/>
            </a:pPr>
            <a:r>
              <a:rPr lang="en-US" sz="3800" dirty="0">
                <a:solidFill>
                  <a:schemeClr val="accent1">
                    <a:lumMod val="75000"/>
                  </a:schemeClr>
                </a:solidFill>
                <a:latin typeface="Calibri Light" panose="020F0302020204030204" pitchFamily="34" charset="0"/>
                <a:ea typeface="Georgia" charset="0"/>
                <a:cs typeface="Calibri Light" panose="020F0302020204030204" pitchFamily="34" charset="0"/>
              </a:rPr>
              <a:t>US Food Container Shipments to Customers</a:t>
            </a:r>
            <a:br>
              <a:rPr lang="en-US" sz="3800" dirty="0">
                <a:solidFill>
                  <a:schemeClr val="accent1">
                    <a:lumMod val="75000"/>
                  </a:schemeClr>
                </a:solidFill>
                <a:latin typeface="Calibri Light" panose="020F0302020204030204" pitchFamily="34" charset="0"/>
                <a:ea typeface="Georgia" charset="0"/>
                <a:cs typeface="Calibri Light" panose="020F0302020204030204" pitchFamily="34" charset="0"/>
              </a:rPr>
            </a:br>
            <a:r>
              <a:rPr lang="en-US" sz="2400" dirty="0">
                <a:solidFill>
                  <a:schemeClr val="accent1">
                    <a:lumMod val="75000"/>
                  </a:schemeClr>
                </a:solidFill>
                <a:latin typeface="Calibri Light" panose="020F0302020204030204" pitchFamily="34" charset="0"/>
                <a:ea typeface="Georgia" charset="0"/>
                <a:cs typeface="Calibri Light" panose="020F0302020204030204" pitchFamily="34" charset="0"/>
              </a:rPr>
              <a:t>(listed in billions of containers), 2017 – August 2024</a:t>
            </a:r>
          </a:p>
        </p:txBody>
      </p:sp>
      <p:sp>
        <p:nvSpPr>
          <p:cNvPr id="48130" name="Slide Number Placeholder 5">
            <a:extLst>
              <a:ext uri="{FF2B5EF4-FFF2-40B4-BE49-F238E27FC236}">
                <a16:creationId xmlns:a16="http://schemas.microsoft.com/office/drawing/2014/main" id="{97617F47-0BD5-AC49-AEBA-AC2D9AA3F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ClrTx/>
              <a:buFontTx/>
              <a:buNone/>
            </a:pPr>
            <a:fld id="{5ECBDDB1-2B34-334C-9318-9AEA973D3D0F}" type="slidenum">
              <a:rPr lang="en-US" altLang="en-US" sz="1200">
                <a:solidFill>
                  <a:schemeClr val="tx2"/>
                </a:solidFill>
              </a:rPr>
              <a:pPr fontAlgn="base">
                <a:spcBef>
                  <a:spcPct val="0"/>
                </a:spcBef>
                <a:spcAft>
                  <a:spcPct val="0"/>
                </a:spcAft>
                <a:buClrTx/>
                <a:buFontTx/>
                <a:buNone/>
              </a:pPr>
              <a:t>10</a:t>
            </a:fld>
            <a:endParaRPr lang="en-US" altLang="en-US" sz="1200" dirty="0">
              <a:solidFill>
                <a:schemeClr val="tx2"/>
              </a:solidFill>
            </a:endParaRPr>
          </a:p>
        </p:txBody>
      </p:sp>
      <p:graphicFrame>
        <p:nvGraphicFramePr>
          <p:cNvPr id="4" name="Chart 3">
            <a:extLst>
              <a:ext uri="{FF2B5EF4-FFF2-40B4-BE49-F238E27FC236}">
                <a16:creationId xmlns:a16="http://schemas.microsoft.com/office/drawing/2014/main" id="{92345699-17AA-2441-8E03-1E181ECD1C4D}"/>
              </a:ext>
            </a:extLst>
          </p:cNvPr>
          <p:cNvGraphicFramePr>
            <a:graphicFrameLocks/>
          </p:cNvGraphicFramePr>
          <p:nvPr>
            <p:extLst>
              <p:ext uri="{D42A27DB-BD31-4B8C-83A1-F6EECF244321}">
                <p14:modId xmlns:p14="http://schemas.microsoft.com/office/powerpoint/2010/main" val="1098428288"/>
              </p:ext>
            </p:extLst>
          </p:nvPr>
        </p:nvGraphicFramePr>
        <p:xfrm>
          <a:off x="1097280" y="1168401"/>
          <a:ext cx="9005570" cy="5578475"/>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a:extLst>
              <a:ext uri="{FF2B5EF4-FFF2-40B4-BE49-F238E27FC236}">
                <a16:creationId xmlns:a16="http://schemas.microsoft.com/office/drawing/2014/main" id="{BE3B3943-13F1-5644-B7CA-FEF271CABB9C}"/>
              </a:ext>
            </a:extLst>
          </p:cNvPr>
          <p:cNvSpPr/>
          <p:nvPr/>
        </p:nvSpPr>
        <p:spPr>
          <a:xfrm>
            <a:off x="3562308" y="3638025"/>
            <a:ext cx="301818" cy="83578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48137" name="TextBox 13">
            <a:extLst>
              <a:ext uri="{FF2B5EF4-FFF2-40B4-BE49-F238E27FC236}">
                <a16:creationId xmlns:a16="http://schemas.microsoft.com/office/drawing/2014/main" id="{5FFB3AB4-3C3D-8945-B7AE-E440D7D1001C}"/>
              </a:ext>
            </a:extLst>
          </p:cNvPr>
          <p:cNvSpPr txBox="1">
            <a:spLocks noChangeArrowheads="1"/>
          </p:cNvSpPr>
          <p:nvPr/>
        </p:nvSpPr>
        <p:spPr bwMode="auto">
          <a:xfrm>
            <a:off x="4345691" y="4665201"/>
            <a:ext cx="752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1600" dirty="0">
                <a:solidFill>
                  <a:schemeClr val="bg1"/>
                </a:solidFill>
                <a:cs typeface="Calibri" panose="020F0502020204030204" pitchFamily="34" charset="0"/>
              </a:rPr>
              <a:t>10.0%</a:t>
            </a:r>
          </a:p>
        </p:txBody>
      </p:sp>
      <p:sp>
        <p:nvSpPr>
          <p:cNvPr id="3" name="TextBox 2">
            <a:extLst>
              <a:ext uri="{FF2B5EF4-FFF2-40B4-BE49-F238E27FC236}">
                <a16:creationId xmlns:a16="http://schemas.microsoft.com/office/drawing/2014/main" id="{36CF93C7-A2F7-AD47-80C5-63E9D572AEE5}"/>
              </a:ext>
            </a:extLst>
          </p:cNvPr>
          <p:cNvSpPr txBox="1"/>
          <p:nvPr/>
        </p:nvSpPr>
        <p:spPr>
          <a:xfrm>
            <a:off x="4333318" y="2494256"/>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5.01 B</a:t>
            </a:r>
          </a:p>
        </p:txBody>
      </p:sp>
      <p:cxnSp>
        <p:nvCxnSpPr>
          <p:cNvPr id="6" name="Straight Connector 5">
            <a:extLst>
              <a:ext uri="{FF2B5EF4-FFF2-40B4-BE49-F238E27FC236}">
                <a16:creationId xmlns:a16="http://schemas.microsoft.com/office/drawing/2014/main" id="{B450BF79-CC84-C543-815E-DE9441261FDD}"/>
              </a:ext>
            </a:extLst>
          </p:cNvPr>
          <p:cNvCxnSpPr/>
          <p:nvPr/>
        </p:nvCxnSpPr>
        <p:spPr>
          <a:xfrm>
            <a:off x="7917698" y="2297092"/>
            <a:ext cx="0" cy="2816352"/>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ADDD9DF-5877-D745-89DD-4C04605B2002}"/>
              </a:ext>
            </a:extLst>
          </p:cNvPr>
          <p:cNvSpPr txBox="1"/>
          <p:nvPr/>
        </p:nvSpPr>
        <p:spPr>
          <a:xfrm>
            <a:off x="3451499" y="2757085"/>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4.51 B</a:t>
            </a:r>
          </a:p>
        </p:txBody>
      </p:sp>
      <p:sp>
        <p:nvSpPr>
          <p:cNvPr id="18" name="TextBox 17">
            <a:extLst>
              <a:ext uri="{FF2B5EF4-FFF2-40B4-BE49-F238E27FC236}">
                <a16:creationId xmlns:a16="http://schemas.microsoft.com/office/drawing/2014/main" id="{EAD4D9B8-38A2-BD44-9695-ECCCAF09E53C}"/>
              </a:ext>
            </a:extLst>
          </p:cNvPr>
          <p:cNvSpPr txBox="1"/>
          <p:nvPr/>
        </p:nvSpPr>
        <p:spPr>
          <a:xfrm>
            <a:off x="2457316" y="2748930"/>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4.65 B</a:t>
            </a:r>
          </a:p>
        </p:txBody>
      </p:sp>
      <p:sp>
        <p:nvSpPr>
          <p:cNvPr id="20" name="Down Arrow 19">
            <a:extLst>
              <a:ext uri="{FF2B5EF4-FFF2-40B4-BE49-F238E27FC236}">
                <a16:creationId xmlns:a16="http://schemas.microsoft.com/office/drawing/2014/main" id="{49B740B0-2FE3-124B-803E-85CB8AFA4ADA}"/>
              </a:ext>
            </a:extLst>
          </p:cNvPr>
          <p:cNvSpPr/>
          <p:nvPr/>
        </p:nvSpPr>
        <p:spPr>
          <a:xfrm>
            <a:off x="6282493" y="3541828"/>
            <a:ext cx="348217" cy="83578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4" name="TextBox 11">
            <a:extLst>
              <a:ext uri="{FF2B5EF4-FFF2-40B4-BE49-F238E27FC236}">
                <a16:creationId xmlns:a16="http://schemas.microsoft.com/office/drawing/2014/main" id="{DCD70EF8-2948-1845-812A-440034D426F3}"/>
              </a:ext>
            </a:extLst>
          </p:cNvPr>
          <p:cNvSpPr txBox="1"/>
          <p:nvPr/>
        </p:nvSpPr>
        <p:spPr>
          <a:xfrm>
            <a:off x="2440055" y="4697395"/>
            <a:ext cx="75265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 0.3%</a:t>
            </a:r>
            <a:endParaRPr lang="en-US" dirty="0">
              <a:solidFill>
                <a:schemeClr val="bg1"/>
              </a:solidFill>
              <a:latin typeface="Calibri" panose="020F0502020204030204" pitchFamily="34" charset="0"/>
            </a:endParaRPr>
          </a:p>
        </p:txBody>
      </p:sp>
      <p:sp>
        <p:nvSpPr>
          <p:cNvPr id="26" name="TextBox 11">
            <a:extLst>
              <a:ext uri="{FF2B5EF4-FFF2-40B4-BE49-F238E27FC236}">
                <a16:creationId xmlns:a16="http://schemas.microsoft.com/office/drawing/2014/main" id="{F96EA7EE-4741-8741-A5BA-88A5AA19C707}"/>
              </a:ext>
            </a:extLst>
          </p:cNvPr>
          <p:cNvSpPr txBox="1"/>
          <p:nvPr/>
        </p:nvSpPr>
        <p:spPr>
          <a:xfrm>
            <a:off x="6177914" y="4543805"/>
            <a:ext cx="767716" cy="3385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3.7%</a:t>
            </a:r>
          </a:p>
        </p:txBody>
      </p:sp>
      <p:sp>
        <p:nvSpPr>
          <p:cNvPr id="27" name="TextBox 11">
            <a:extLst>
              <a:ext uri="{FF2B5EF4-FFF2-40B4-BE49-F238E27FC236}">
                <a16:creationId xmlns:a16="http://schemas.microsoft.com/office/drawing/2014/main" id="{82623B3E-1732-6640-8EDA-B794C7ABAFCF}"/>
              </a:ext>
            </a:extLst>
          </p:cNvPr>
          <p:cNvSpPr txBox="1"/>
          <p:nvPr/>
        </p:nvSpPr>
        <p:spPr>
          <a:xfrm>
            <a:off x="7149982" y="4606027"/>
            <a:ext cx="767716" cy="3385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9.4%</a:t>
            </a:r>
          </a:p>
        </p:txBody>
      </p:sp>
      <p:sp>
        <p:nvSpPr>
          <p:cNvPr id="22" name="Up Arrow 21">
            <a:extLst>
              <a:ext uri="{FF2B5EF4-FFF2-40B4-BE49-F238E27FC236}">
                <a16:creationId xmlns:a16="http://schemas.microsoft.com/office/drawing/2014/main" id="{53C4E02C-6D58-FD4E-A419-B4D45788BD0B}"/>
              </a:ext>
            </a:extLst>
          </p:cNvPr>
          <p:cNvSpPr/>
          <p:nvPr/>
        </p:nvSpPr>
        <p:spPr>
          <a:xfrm flipV="1">
            <a:off x="7232519" y="3652996"/>
            <a:ext cx="378625" cy="835781"/>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30" name="Down Arrow 29">
            <a:extLst>
              <a:ext uri="{FF2B5EF4-FFF2-40B4-BE49-F238E27FC236}">
                <a16:creationId xmlns:a16="http://schemas.microsoft.com/office/drawing/2014/main" id="{6959E311-5B8F-8A4E-8B04-990131131D3E}"/>
              </a:ext>
            </a:extLst>
          </p:cNvPr>
          <p:cNvSpPr/>
          <p:nvPr/>
        </p:nvSpPr>
        <p:spPr>
          <a:xfrm flipV="1">
            <a:off x="4481429" y="3407460"/>
            <a:ext cx="390608" cy="93412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31" name="Down Arrow 30">
            <a:extLst>
              <a:ext uri="{FF2B5EF4-FFF2-40B4-BE49-F238E27FC236}">
                <a16:creationId xmlns:a16="http://schemas.microsoft.com/office/drawing/2014/main" id="{C11528D5-71A5-8342-9840-767464C3F807}"/>
              </a:ext>
            </a:extLst>
          </p:cNvPr>
          <p:cNvSpPr/>
          <p:nvPr/>
        </p:nvSpPr>
        <p:spPr>
          <a:xfrm>
            <a:off x="5407982" y="3429001"/>
            <a:ext cx="359551" cy="93412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7" name="Up Arrow 6">
            <a:extLst>
              <a:ext uri="{FF2B5EF4-FFF2-40B4-BE49-F238E27FC236}">
                <a16:creationId xmlns:a16="http://schemas.microsoft.com/office/drawing/2014/main" id="{E4B6B0A4-E0C2-CB1C-6A61-A9494B9C6C17}"/>
              </a:ext>
            </a:extLst>
          </p:cNvPr>
          <p:cNvSpPr/>
          <p:nvPr/>
        </p:nvSpPr>
        <p:spPr>
          <a:xfrm flipV="1">
            <a:off x="9133161" y="4032243"/>
            <a:ext cx="189706" cy="573784"/>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8" name="TextBox 3">
            <a:extLst>
              <a:ext uri="{FF2B5EF4-FFF2-40B4-BE49-F238E27FC236}">
                <a16:creationId xmlns:a16="http://schemas.microsoft.com/office/drawing/2014/main" id="{1AB86ABD-C514-88AF-E053-E03BB0A39602}"/>
              </a:ext>
            </a:extLst>
          </p:cNvPr>
          <p:cNvSpPr txBox="1">
            <a:spLocks noChangeArrowheads="1"/>
          </p:cNvSpPr>
          <p:nvPr/>
        </p:nvSpPr>
        <p:spPr bwMode="auto">
          <a:xfrm>
            <a:off x="0" y="6522387"/>
            <a:ext cx="6237952" cy="307777"/>
          </a:xfrm>
          <a:prstGeom prst="rect">
            <a:avLst/>
          </a:prstGeom>
          <a:no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400" b="1" dirty="0">
                <a:solidFill>
                  <a:schemeClr val="tx1">
                    <a:lumMod val="50000"/>
                  </a:schemeClr>
                </a:solidFill>
                <a:latin typeface="Calibri" panose="020F0502020204030204" pitchFamily="34" charset="0"/>
                <a:ea typeface="Georgia" charset="0"/>
                <a:cs typeface="Calibri" panose="020F0502020204030204" pitchFamily="34" charset="0"/>
              </a:rPr>
              <a:t>Source – Precision Consulting, Representing ~95% of US Glass Container Plants</a:t>
            </a:r>
          </a:p>
        </p:txBody>
      </p:sp>
      <p:sp>
        <p:nvSpPr>
          <p:cNvPr id="10" name="TextBox 13">
            <a:extLst>
              <a:ext uri="{FF2B5EF4-FFF2-40B4-BE49-F238E27FC236}">
                <a16:creationId xmlns:a16="http://schemas.microsoft.com/office/drawing/2014/main" id="{5C3313D4-AFE2-DEDD-0B20-81C5210AB55E}"/>
              </a:ext>
            </a:extLst>
          </p:cNvPr>
          <p:cNvSpPr txBox="1">
            <a:spLocks noChangeArrowheads="1"/>
          </p:cNvSpPr>
          <p:nvPr/>
        </p:nvSpPr>
        <p:spPr bwMode="auto">
          <a:xfrm>
            <a:off x="3416895" y="4775306"/>
            <a:ext cx="684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1600" dirty="0">
                <a:solidFill>
                  <a:schemeClr val="bg1"/>
                </a:solidFill>
                <a:cs typeface="Calibri" panose="020F0502020204030204" pitchFamily="34" charset="0"/>
              </a:rPr>
              <a:t>3.0%</a:t>
            </a:r>
          </a:p>
        </p:txBody>
      </p:sp>
      <p:sp>
        <p:nvSpPr>
          <p:cNvPr id="11" name="TextBox 13">
            <a:extLst>
              <a:ext uri="{FF2B5EF4-FFF2-40B4-BE49-F238E27FC236}">
                <a16:creationId xmlns:a16="http://schemas.microsoft.com/office/drawing/2014/main" id="{774DB27F-8A7A-F7C6-EA50-2ED1BBDD1AC0}"/>
              </a:ext>
            </a:extLst>
          </p:cNvPr>
          <p:cNvSpPr txBox="1">
            <a:spLocks noChangeArrowheads="1"/>
          </p:cNvSpPr>
          <p:nvPr/>
        </p:nvSpPr>
        <p:spPr bwMode="auto">
          <a:xfrm>
            <a:off x="5293533" y="4642666"/>
            <a:ext cx="752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1600" dirty="0">
                <a:solidFill>
                  <a:schemeClr val="bg1"/>
                </a:solidFill>
                <a:cs typeface="Calibri" panose="020F0502020204030204" pitchFamily="34" charset="0"/>
              </a:rPr>
              <a:t>5.0%</a:t>
            </a:r>
          </a:p>
        </p:txBody>
      </p:sp>
      <p:sp>
        <p:nvSpPr>
          <p:cNvPr id="12" name="TextBox 11">
            <a:extLst>
              <a:ext uri="{FF2B5EF4-FFF2-40B4-BE49-F238E27FC236}">
                <a16:creationId xmlns:a16="http://schemas.microsoft.com/office/drawing/2014/main" id="{FEF7DDAC-7E23-747A-9712-671DFBAF19D8}"/>
              </a:ext>
            </a:extLst>
          </p:cNvPr>
          <p:cNvSpPr txBox="1"/>
          <p:nvPr/>
        </p:nvSpPr>
        <p:spPr>
          <a:xfrm>
            <a:off x="1682738" y="2644713"/>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4.67 B</a:t>
            </a:r>
          </a:p>
        </p:txBody>
      </p:sp>
      <p:sp>
        <p:nvSpPr>
          <p:cNvPr id="13" name="TextBox 12">
            <a:extLst>
              <a:ext uri="{FF2B5EF4-FFF2-40B4-BE49-F238E27FC236}">
                <a16:creationId xmlns:a16="http://schemas.microsoft.com/office/drawing/2014/main" id="{5A691CD6-48FD-3D40-CD28-FEB162BD91A1}"/>
              </a:ext>
            </a:extLst>
          </p:cNvPr>
          <p:cNvSpPr txBox="1"/>
          <p:nvPr/>
        </p:nvSpPr>
        <p:spPr>
          <a:xfrm>
            <a:off x="5260833" y="2667068"/>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4.76 B</a:t>
            </a:r>
          </a:p>
        </p:txBody>
      </p:sp>
      <p:sp>
        <p:nvSpPr>
          <p:cNvPr id="14" name="TextBox 13">
            <a:extLst>
              <a:ext uri="{FF2B5EF4-FFF2-40B4-BE49-F238E27FC236}">
                <a16:creationId xmlns:a16="http://schemas.microsoft.com/office/drawing/2014/main" id="{3F57D0D7-A019-BBAD-86B9-87471CC9F119}"/>
              </a:ext>
            </a:extLst>
          </p:cNvPr>
          <p:cNvSpPr txBox="1">
            <a:spLocks noChangeArrowheads="1"/>
          </p:cNvSpPr>
          <p:nvPr/>
        </p:nvSpPr>
        <p:spPr bwMode="auto">
          <a:xfrm>
            <a:off x="8946541" y="4674239"/>
            <a:ext cx="752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1600" dirty="0">
                <a:solidFill>
                  <a:schemeClr val="bg1"/>
                </a:solidFill>
                <a:cs typeface="Calibri" panose="020F0502020204030204" pitchFamily="34" charset="0"/>
              </a:rPr>
              <a:t>2.7%</a:t>
            </a:r>
          </a:p>
        </p:txBody>
      </p:sp>
      <p:sp>
        <p:nvSpPr>
          <p:cNvPr id="15" name="TextBox 14">
            <a:extLst>
              <a:ext uri="{FF2B5EF4-FFF2-40B4-BE49-F238E27FC236}">
                <a16:creationId xmlns:a16="http://schemas.microsoft.com/office/drawing/2014/main" id="{0AA00490-FFE0-B764-9EE1-4FFEEF406066}"/>
              </a:ext>
            </a:extLst>
          </p:cNvPr>
          <p:cNvSpPr txBox="1"/>
          <p:nvPr/>
        </p:nvSpPr>
        <p:spPr>
          <a:xfrm>
            <a:off x="8889767" y="3484136"/>
            <a:ext cx="72167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 2.86 B </a:t>
            </a:r>
          </a:p>
        </p:txBody>
      </p:sp>
      <p:sp>
        <p:nvSpPr>
          <p:cNvPr id="16" name="TextBox 15">
            <a:extLst>
              <a:ext uri="{FF2B5EF4-FFF2-40B4-BE49-F238E27FC236}">
                <a16:creationId xmlns:a16="http://schemas.microsoft.com/office/drawing/2014/main" id="{21D606CA-6F5F-DAA9-D99A-7A69A9D6830F}"/>
              </a:ext>
            </a:extLst>
          </p:cNvPr>
          <p:cNvSpPr txBox="1"/>
          <p:nvPr/>
        </p:nvSpPr>
        <p:spPr>
          <a:xfrm>
            <a:off x="8035912" y="3429000"/>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2.94 B</a:t>
            </a:r>
          </a:p>
        </p:txBody>
      </p:sp>
      <p:sp>
        <p:nvSpPr>
          <p:cNvPr id="19" name="TextBox 18">
            <a:extLst>
              <a:ext uri="{FF2B5EF4-FFF2-40B4-BE49-F238E27FC236}">
                <a16:creationId xmlns:a16="http://schemas.microsoft.com/office/drawing/2014/main" id="{E09FE86B-5169-11D5-2272-8367649CC6B0}"/>
              </a:ext>
            </a:extLst>
          </p:cNvPr>
          <p:cNvSpPr txBox="1"/>
          <p:nvPr/>
        </p:nvSpPr>
        <p:spPr>
          <a:xfrm>
            <a:off x="7074762" y="2876612"/>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4.25 B</a:t>
            </a:r>
          </a:p>
        </p:txBody>
      </p:sp>
      <p:sp>
        <p:nvSpPr>
          <p:cNvPr id="21" name="TextBox 20">
            <a:extLst>
              <a:ext uri="{FF2B5EF4-FFF2-40B4-BE49-F238E27FC236}">
                <a16:creationId xmlns:a16="http://schemas.microsoft.com/office/drawing/2014/main" id="{FFEEEF67-F3F5-DE8D-F249-55F95AF5BBF0}"/>
              </a:ext>
            </a:extLst>
          </p:cNvPr>
          <p:cNvSpPr txBox="1"/>
          <p:nvPr/>
        </p:nvSpPr>
        <p:spPr>
          <a:xfrm>
            <a:off x="6274683" y="2694370"/>
            <a:ext cx="641522"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4.70 B</a:t>
            </a:r>
          </a:p>
        </p:txBody>
      </p:sp>
    </p:spTree>
    <p:extLst>
      <p:ext uri="{BB962C8B-B14F-4D97-AF65-F5344CB8AC3E}">
        <p14:creationId xmlns:p14="http://schemas.microsoft.com/office/powerpoint/2010/main" val="313346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DAACB-8D69-2ACC-7258-6AA646135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FBF84-36CD-85D6-174A-F3944511BA8C}"/>
              </a:ext>
            </a:extLst>
          </p:cNvPr>
          <p:cNvSpPr>
            <a:spLocks noGrp="1"/>
          </p:cNvSpPr>
          <p:nvPr>
            <p:ph type="title"/>
          </p:nvPr>
        </p:nvSpPr>
        <p:spPr>
          <a:xfrm>
            <a:off x="-324295" y="4548989"/>
            <a:ext cx="12840590" cy="897306"/>
          </a:xfrm>
        </p:spPr>
        <p:txBody>
          <a:bodyPr/>
          <a:lstStyle/>
          <a:p>
            <a:pPr algn="l"/>
            <a:br>
              <a:rPr lang="en-US" dirty="0"/>
            </a:br>
            <a:br>
              <a:rPr lang="en-US" dirty="0"/>
            </a:br>
            <a:r>
              <a:rPr lang="en-US" dirty="0"/>
              <a:t> 			Marketing &amp; Communications Program</a:t>
            </a:r>
            <a:br>
              <a:rPr lang="en-US" dirty="0"/>
            </a:br>
            <a:br>
              <a:rPr lang="en-US" dirty="0"/>
            </a:br>
            <a:r>
              <a:rPr lang="en-US" dirty="0"/>
              <a:t>				</a:t>
            </a:r>
            <a:br>
              <a:rPr lang="en-US" sz="3600" dirty="0"/>
            </a:br>
            <a:br>
              <a:rPr lang="en-US" sz="3600" dirty="0"/>
            </a:br>
            <a:r>
              <a:rPr lang="en-US" sz="3600" dirty="0"/>
              <a:t>                                </a:t>
            </a:r>
            <a:br>
              <a:rPr lang="en-US" dirty="0"/>
            </a:br>
            <a:endParaRPr lang="en-US" sz="2200" dirty="0"/>
          </a:p>
        </p:txBody>
      </p:sp>
    </p:spTree>
    <p:extLst>
      <p:ext uri="{BB962C8B-B14F-4D97-AF65-F5344CB8AC3E}">
        <p14:creationId xmlns:p14="http://schemas.microsoft.com/office/powerpoint/2010/main" val="378935299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3E04FC-3977-D893-7A91-A850BCB15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276A2-6E09-257C-4506-082549329819}"/>
              </a:ext>
            </a:extLst>
          </p:cNvPr>
          <p:cNvSpPr>
            <a:spLocks noGrp="1"/>
          </p:cNvSpPr>
          <p:nvPr>
            <p:ph type="title"/>
          </p:nvPr>
        </p:nvSpPr>
        <p:spPr>
          <a:xfrm>
            <a:off x="287783" y="396425"/>
            <a:ext cx="5129645" cy="169828"/>
          </a:xfrm>
        </p:spPr>
        <p:txBody>
          <a:bodyPr>
            <a:noAutofit/>
          </a:bodyPr>
          <a:lstStyle/>
          <a:p>
            <a:r>
              <a:rPr lang="en-US" sz="3600" dirty="0">
                <a:latin typeface="Calibri Light" panose="020F0302020204030204" pitchFamily="34" charset="0"/>
                <a:cs typeface="Calibri Light" panose="020F0302020204030204" pitchFamily="34" charset="0"/>
              </a:rPr>
              <a:t>Marketing Strategy</a:t>
            </a:r>
          </a:p>
        </p:txBody>
      </p:sp>
      <p:sp>
        <p:nvSpPr>
          <p:cNvPr id="5" name="TextBox 4">
            <a:extLst>
              <a:ext uri="{FF2B5EF4-FFF2-40B4-BE49-F238E27FC236}">
                <a16:creationId xmlns:a16="http://schemas.microsoft.com/office/drawing/2014/main" id="{6C56203E-DD8A-66A2-417A-B6DCE9912592}"/>
              </a:ext>
            </a:extLst>
          </p:cNvPr>
          <p:cNvSpPr txBox="1"/>
          <p:nvPr/>
        </p:nvSpPr>
        <p:spPr>
          <a:xfrm>
            <a:off x="707913" y="1318294"/>
            <a:ext cx="8395139"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dirty="0">
                <a:solidFill>
                  <a:srgbClr val="008E80"/>
                </a:solidFill>
                <a:latin typeface="Calibri" panose="020F0502020204030204" pitchFamily="34" charset="0"/>
                <a:cs typeface="Calibri" panose="020F0502020204030204" pitchFamily="34" charset="0"/>
              </a:rPr>
              <a:t>GPI has </a:t>
            </a:r>
            <a:r>
              <a:rPr lang="en-US" sz="2400" dirty="0">
                <a:solidFill>
                  <a:schemeClr val="accent1"/>
                </a:solidFill>
                <a:latin typeface="Calibri" panose="020F0502020204030204" pitchFamily="34" charset="0"/>
                <a:cs typeface="Calibri" panose="020F0502020204030204" pitchFamily="34" charset="0"/>
              </a:rPr>
              <a:t>been applying a multipronged </a:t>
            </a:r>
            <a:r>
              <a:rPr lang="en-US" sz="2400" dirty="0">
                <a:solidFill>
                  <a:srgbClr val="008E80"/>
                </a:solidFill>
                <a:latin typeface="Calibri" panose="020F0502020204030204" pitchFamily="34" charset="0"/>
                <a:cs typeface="Calibri" panose="020F0502020204030204" pitchFamily="34" charset="0"/>
              </a:rPr>
              <a:t>marketing strategy</a:t>
            </a:r>
            <a:endParaRPr lang="en-US" sz="2400" dirty="0">
              <a:solidFill>
                <a:srgbClr val="008E80"/>
              </a:solidFill>
              <a:latin typeface="Tenorite"/>
              <a:cs typeface="Calibri"/>
            </a:endParaRPr>
          </a:p>
        </p:txBody>
      </p:sp>
      <p:sp>
        <p:nvSpPr>
          <p:cNvPr id="4" name="TextBox 3">
            <a:extLst>
              <a:ext uri="{FF2B5EF4-FFF2-40B4-BE49-F238E27FC236}">
                <a16:creationId xmlns:a16="http://schemas.microsoft.com/office/drawing/2014/main" id="{B87E0174-2FE6-FB6F-00FB-C35AB26071B3}"/>
              </a:ext>
            </a:extLst>
          </p:cNvPr>
          <p:cNvSpPr txBox="1"/>
          <p:nvPr/>
        </p:nvSpPr>
        <p:spPr>
          <a:xfrm>
            <a:off x="707913" y="2076430"/>
            <a:ext cx="7577180" cy="31470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chemeClr val="bg2">
                    <a:lumMod val="49000"/>
                  </a:schemeClr>
                </a:solidFill>
                <a:latin typeface="Calibri" panose="020F0502020204030204" pitchFamily="34" charset="0"/>
                <a:cs typeface="Calibri" panose="020F0502020204030204" pitchFamily="34" charset="0"/>
              </a:rPr>
              <a:t>Increased Social Media engagement </a:t>
            </a:r>
            <a:endParaRPr lang="en-US" sz="2000" b="1" dirty="0">
              <a:solidFill>
                <a:schemeClr val="bg2">
                  <a:lumMod val="49000"/>
                </a:schemeClr>
              </a:solidFill>
              <a:latin typeface="Calibri" panose="020F0502020204030204" pitchFamily="34" charset="0"/>
              <a:ea typeface="Calibri"/>
              <a:cs typeface="Calibri" panose="020F0502020204030204" pitchFamily="34" charset="0"/>
            </a:endParaRPr>
          </a:p>
          <a:p>
            <a:endParaRPr lang="en-US" sz="2000" b="1" dirty="0">
              <a:solidFill>
                <a:schemeClr val="bg2">
                  <a:lumMod val="49000"/>
                </a:schemeClr>
              </a:solidFill>
              <a:latin typeface="Calibri" panose="020F0502020204030204" pitchFamily="34" charset="0"/>
              <a:ea typeface="Calibri"/>
              <a:cs typeface="Calibri" panose="020F0502020204030204" pitchFamily="34" charset="0"/>
            </a:endParaRPr>
          </a:p>
          <a:p>
            <a:pPr marL="342900" indent="-342900">
              <a:buFont typeface="Wingdings" pitchFamily="2" charset="2"/>
              <a:buChar char="§"/>
            </a:pPr>
            <a:r>
              <a:rPr lang="en-US" sz="2000" b="1" dirty="0">
                <a:solidFill>
                  <a:schemeClr val="bg2">
                    <a:lumMod val="49000"/>
                  </a:schemeClr>
                </a:solidFill>
                <a:latin typeface="Calibri" panose="020F0502020204030204" pitchFamily="34" charset="0"/>
                <a:ea typeface="Calibri"/>
                <a:cs typeface="Calibri" panose="020F0502020204030204" pitchFamily="34" charset="0"/>
              </a:rPr>
              <a:t>SEO/Digital Strategy</a:t>
            </a:r>
            <a:endParaRPr lang="en-US" sz="2000" dirty="0">
              <a:solidFill>
                <a:schemeClr val="bg2">
                  <a:lumMod val="49000"/>
                </a:schemeClr>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sz="2000" b="1" dirty="0">
              <a:solidFill>
                <a:schemeClr val="bg2">
                  <a:lumMod val="49000"/>
                </a:schemeClr>
              </a:solidFill>
              <a:latin typeface="Calibri" panose="020F0502020204030204" pitchFamily="34" charset="0"/>
              <a:ea typeface="Calibri"/>
              <a:cs typeface="Calibri" panose="020F0502020204030204" pitchFamily="34" charset="0"/>
            </a:endParaRPr>
          </a:p>
          <a:p>
            <a:pPr marL="342900" indent="-342900">
              <a:buFont typeface="Wingdings" pitchFamily="2" charset="2"/>
              <a:buChar char="§"/>
            </a:pPr>
            <a:r>
              <a:rPr lang="en-US" sz="2000" b="1" dirty="0">
                <a:solidFill>
                  <a:schemeClr val="bg2">
                    <a:lumMod val="49000"/>
                  </a:schemeClr>
                </a:solidFill>
                <a:latin typeface="Calibri" panose="020F0502020204030204" pitchFamily="34" charset="0"/>
                <a:ea typeface="Calibri"/>
                <a:cs typeface="Calibri" panose="020F0502020204030204" pitchFamily="34" charset="0"/>
              </a:rPr>
              <a:t>Responsiveness to TTB</a:t>
            </a:r>
            <a:endParaRPr lang="en-US" sz="2000" dirty="0">
              <a:solidFill>
                <a:schemeClr val="bg2">
                  <a:lumMod val="49000"/>
                </a:schemeClr>
              </a:solidFill>
              <a:latin typeface="Calibri" panose="020F0502020204030204" pitchFamily="34" charset="0"/>
              <a:ea typeface="Calibri"/>
              <a:cs typeface="Calibri" panose="020F0502020204030204" pitchFamily="34" charset="0"/>
            </a:endParaRPr>
          </a:p>
          <a:p>
            <a:pPr marL="342900" indent="-342900">
              <a:buFont typeface="Wingdings" pitchFamily="2" charset="2"/>
              <a:buChar char="§"/>
            </a:pPr>
            <a:endParaRPr lang="en-US" sz="2000" dirty="0">
              <a:latin typeface="Calibri" panose="020F0502020204030204" pitchFamily="34" charset="0"/>
              <a:ea typeface="Calibri"/>
              <a:cs typeface="Calibri" panose="020F0502020204030204" pitchFamily="34" charset="0"/>
            </a:endParaRPr>
          </a:p>
          <a:p>
            <a:pPr marL="342900" indent="-342900">
              <a:buFont typeface="Wingdings" pitchFamily="2" charset="2"/>
              <a:buChar char="§"/>
            </a:pPr>
            <a:r>
              <a:rPr lang="en-US" sz="2000" b="1" dirty="0">
                <a:solidFill>
                  <a:schemeClr val="bg2">
                    <a:lumMod val="49000"/>
                  </a:schemeClr>
                </a:solidFill>
                <a:latin typeface="Calibri" panose="020F0502020204030204" pitchFamily="34" charset="0"/>
                <a:ea typeface="Calibri"/>
                <a:cs typeface="Calibri" panose="020F0502020204030204" pitchFamily="34" charset="0"/>
              </a:rPr>
              <a:t>Wine Marketing - Targeted Paid Ads</a:t>
            </a:r>
            <a:endParaRPr lang="en-US" sz="2000" dirty="0">
              <a:solidFill>
                <a:schemeClr val="bg2">
                  <a:lumMod val="49000"/>
                </a:schemeClr>
              </a:solidFill>
              <a:latin typeface="Calibri" panose="020F0502020204030204" pitchFamily="34" charset="0"/>
              <a:cs typeface="Calibri" panose="020F0502020204030204" pitchFamily="34" charset="0"/>
            </a:endParaRPr>
          </a:p>
          <a:p>
            <a:pPr marL="342900" indent="-342900">
              <a:buFont typeface="Wingdings" pitchFamily="2" charset="2"/>
              <a:buChar char="§"/>
            </a:pPr>
            <a:endParaRPr lang="en-US" sz="2000" b="1" dirty="0">
              <a:solidFill>
                <a:schemeClr val="bg2">
                  <a:lumMod val="49000"/>
                </a:schemeClr>
              </a:solidFill>
              <a:latin typeface="Calibri" panose="020F0502020204030204" pitchFamily="34" charset="0"/>
              <a:ea typeface="Calibri"/>
              <a:cs typeface="Calibri" panose="020F0502020204030204" pitchFamily="34" charset="0"/>
            </a:endParaRPr>
          </a:p>
          <a:p>
            <a:pPr marL="342900" indent="-342900">
              <a:buFont typeface="Wingdings" pitchFamily="2" charset="2"/>
              <a:buChar char="§"/>
            </a:pPr>
            <a:r>
              <a:rPr lang="en-US" sz="2000" b="1" dirty="0">
                <a:solidFill>
                  <a:schemeClr val="bg2">
                    <a:lumMod val="49000"/>
                  </a:schemeClr>
                </a:solidFill>
                <a:latin typeface="Calibri" panose="020F0502020204030204" pitchFamily="34" charset="0"/>
                <a:ea typeface="Calibri"/>
                <a:cs typeface="Calibri" panose="020F0502020204030204" pitchFamily="34" charset="0"/>
              </a:rPr>
              <a:t>2024 EcoFocus Survey, completed with results that will inform GPI's education content creation </a:t>
            </a:r>
          </a:p>
        </p:txBody>
      </p:sp>
    </p:spTree>
    <p:extLst>
      <p:ext uri="{BB962C8B-B14F-4D97-AF65-F5344CB8AC3E}">
        <p14:creationId xmlns:p14="http://schemas.microsoft.com/office/powerpoint/2010/main" val="263490016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86CAB8-F925-F3A3-FB46-749BB48796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E6EE19-2021-5126-733D-2D0F3BD833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800" y="1043219"/>
            <a:ext cx="10058400" cy="5605750"/>
          </a:xfrm>
          <a:prstGeom prst="rect">
            <a:avLst/>
          </a:prstGeom>
        </p:spPr>
      </p:pic>
      <p:sp>
        <p:nvSpPr>
          <p:cNvPr id="8" name="Title 5">
            <a:extLst>
              <a:ext uri="{FF2B5EF4-FFF2-40B4-BE49-F238E27FC236}">
                <a16:creationId xmlns:a16="http://schemas.microsoft.com/office/drawing/2014/main" id="{E7ECD398-5DF7-275F-0A00-EA3AE95DF775}"/>
              </a:ext>
            </a:extLst>
          </p:cNvPr>
          <p:cNvSpPr>
            <a:spLocks noGrp="1"/>
          </p:cNvSpPr>
          <p:nvPr>
            <p:ph type="title"/>
          </p:nvPr>
        </p:nvSpPr>
        <p:spPr>
          <a:xfrm>
            <a:off x="193949" y="328864"/>
            <a:ext cx="10972800" cy="646112"/>
          </a:xfrm>
        </p:spPr>
        <p:txBody>
          <a:bodyPr/>
          <a:lstStyle/>
          <a:p>
            <a:r>
              <a:rPr lang="en-US" dirty="0"/>
              <a:t>Targeted Advertising Supporting North American Bottles</a:t>
            </a:r>
          </a:p>
        </p:txBody>
      </p:sp>
    </p:spTree>
    <p:extLst>
      <p:ext uri="{BB962C8B-B14F-4D97-AF65-F5344CB8AC3E}">
        <p14:creationId xmlns:p14="http://schemas.microsoft.com/office/powerpoint/2010/main" val="377556975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716844-02E1-DB70-AD79-1ACA5DD6156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4D01B2-20B8-EF27-D2C6-9EC349E177B0}"/>
              </a:ext>
            </a:extLst>
          </p:cNvPr>
          <p:cNvSpPr>
            <a:spLocks noGrp="1"/>
          </p:cNvSpPr>
          <p:nvPr>
            <p:ph type="title"/>
          </p:nvPr>
        </p:nvSpPr>
        <p:spPr>
          <a:xfrm>
            <a:off x="193949" y="328864"/>
            <a:ext cx="10972800" cy="646112"/>
          </a:xfrm>
        </p:spPr>
        <p:txBody>
          <a:bodyPr/>
          <a:lstStyle/>
          <a:p>
            <a:r>
              <a:rPr lang="en-US" dirty="0"/>
              <a:t>Targeted Advertising Supporting North American Bottles</a:t>
            </a:r>
          </a:p>
        </p:txBody>
      </p:sp>
      <p:pic>
        <p:nvPicPr>
          <p:cNvPr id="7" name="Picture 6">
            <a:extLst>
              <a:ext uri="{FF2B5EF4-FFF2-40B4-BE49-F238E27FC236}">
                <a16:creationId xmlns:a16="http://schemas.microsoft.com/office/drawing/2014/main" id="{C258F420-EC46-FA5C-CD32-553F037C8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6054" y="1313259"/>
            <a:ext cx="9834442" cy="5215877"/>
          </a:xfrm>
          <a:prstGeom prst="rect">
            <a:avLst/>
          </a:prstGeom>
        </p:spPr>
      </p:pic>
    </p:spTree>
    <p:extLst>
      <p:ext uri="{BB962C8B-B14F-4D97-AF65-F5344CB8AC3E}">
        <p14:creationId xmlns:p14="http://schemas.microsoft.com/office/powerpoint/2010/main" val="339218322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22675" y="2010841"/>
            <a:ext cx="4173068" cy="3199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40"/>
              </a:lnSpc>
            </a:pPr>
            <a:r>
              <a:rPr lang="en-US" sz="3200" b="1" spc="134" dirty="0">
                <a:solidFill>
                  <a:srgbClr val="5E9841"/>
                </a:solidFill>
                <a:latin typeface="Calibri" panose="020F0502020204030204" pitchFamily="34" charset="0"/>
                <a:ea typeface="Roboto Bold"/>
                <a:cs typeface="Calibri" panose="020F0502020204030204" pitchFamily="34" charset="0"/>
                <a:sym typeface="Roboto Bold"/>
              </a:rPr>
              <a:t>ALL PLATFORMS</a:t>
            </a:r>
            <a:endParaRPr lang="en-US" sz="3200" b="1" spc="134" dirty="0">
              <a:solidFill>
                <a:srgbClr val="5E9841"/>
              </a:solidFill>
              <a:latin typeface="Calibri" panose="020F0502020204030204" pitchFamily="34" charset="0"/>
              <a:ea typeface="Roboto Bold"/>
              <a:cs typeface="Calibri" panose="020F0502020204030204" pitchFamily="34" charset="0"/>
            </a:endParaRPr>
          </a:p>
        </p:txBody>
      </p:sp>
      <p:sp>
        <p:nvSpPr>
          <p:cNvPr id="5" name="TextBox 5"/>
          <p:cNvSpPr txBox="1"/>
          <p:nvPr/>
        </p:nvSpPr>
        <p:spPr>
          <a:xfrm>
            <a:off x="1868505" y="1958259"/>
            <a:ext cx="6744154" cy="41165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025"/>
              </a:lnSpc>
            </a:pPr>
            <a:r>
              <a:rPr lang="en-US" sz="3200" b="1" dirty="0">
                <a:solidFill>
                  <a:srgbClr val="5E5E5E"/>
                </a:solidFill>
                <a:latin typeface="Calibri" panose="020F0502020204030204" pitchFamily="34" charset="0"/>
                <a:ea typeface="Mont Bold"/>
                <a:cs typeface="Calibri" panose="020F0502020204030204" pitchFamily="34" charset="0"/>
                <a:sym typeface="Mont Bold"/>
              </a:rPr>
              <a:t>KEY METRICS</a:t>
            </a:r>
            <a:endParaRPr lang="en-US" sz="3200" b="1" dirty="0">
              <a:solidFill>
                <a:srgbClr val="5E5E5E"/>
              </a:solidFill>
              <a:latin typeface="Calibri" panose="020F0502020204030204" pitchFamily="34" charset="0"/>
              <a:ea typeface="Mont Bold"/>
              <a:cs typeface="Calibri" panose="020F0502020204030204" pitchFamily="34" charset="0"/>
            </a:endParaRPr>
          </a:p>
        </p:txBody>
      </p:sp>
      <p:sp>
        <p:nvSpPr>
          <p:cNvPr id="6" name="TextBox 6"/>
          <p:cNvSpPr txBox="1"/>
          <p:nvPr/>
        </p:nvSpPr>
        <p:spPr>
          <a:xfrm>
            <a:off x="2286594" y="4161464"/>
            <a:ext cx="2157825" cy="3411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606"/>
              </a:lnSpc>
            </a:pPr>
            <a:r>
              <a:rPr lang="en-US" sz="2368" b="1" dirty="0">
                <a:solidFill>
                  <a:srgbClr val="5E9841"/>
                </a:solidFill>
                <a:latin typeface="Tenorite"/>
                <a:ea typeface="Mont Bold"/>
                <a:cs typeface="Mont Bold"/>
                <a:sym typeface="Mont Bold"/>
              </a:rPr>
              <a:t>↑3.6%</a:t>
            </a:r>
          </a:p>
        </p:txBody>
      </p:sp>
      <p:sp>
        <p:nvSpPr>
          <p:cNvPr id="7" name="TextBox 7"/>
          <p:cNvSpPr txBox="1"/>
          <p:nvPr/>
        </p:nvSpPr>
        <p:spPr>
          <a:xfrm>
            <a:off x="4895038" y="4161464"/>
            <a:ext cx="2157825" cy="3411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606"/>
              </a:lnSpc>
            </a:pPr>
            <a:r>
              <a:rPr lang="en-US" sz="2368" b="1" dirty="0">
                <a:solidFill>
                  <a:srgbClr val="5E9841"/>
                </a:solidFill>
                <a:latin typeface="Tenorite"/>
                <a:ea typeface="Mont Bold"/>
                <a:cs typeface="Mont Bold"/>
                <a:sym typeface="Mont Bold"/>
              </a:rPr>
              <a:t>↑4,000%</a:t>
            </a:r>
          </a:p>
        </p:txBody>
      </p:sp>
      <p:sp>
        <p:nvSpPr>
          <p:cNvPr id="8" name="TextBox 8"/>
          <p:cNvSpPr txBox="1"/>
          <p:nvPr/>
        </p:nvSpPr>
        <p:spPr>
          <a:xfrm>
            <a:off x="7503483" y="4163633"/>
            <a:ext cx="2157825" cy="3411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606"/>
              </a:lnSpc>
            </a:pPr>
            <a:r>
              <a:rPr lang="en-US" sz="2368" b="1" dirty="0">
                <a:solidFill>
                  <a:srgbClr val="5E9841"/>
                </a:solidFill>
                <a:latin typeface="Tenorite"/>
                <a:ea typeface="Mont Bold"/>
                <a:cs typeface="Mont Bold"/>
                <a:sym typeface="Mont Bold"/>
              </a:rPr>
              <a:t>↑1,665%</a:t>
            </a:r>
          </a:p>
        </p:txBody>
      </p:sp>
      <p:sp>
        <p:nvSpPr>
          <p:cNvPr id="9" name="TextBox 9"/>
          <p:cNvSpPr txBox="1"/>
          <p:nvPr/>
        </p:nvSpPr>
        <p:spPr>
          <a:xfrm>
            <a:off x="2251524" y="3193731"/>
            <a:ext cx="2375704" cy="9195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7043"/>
              </a:lnSpc>
            </a:pPr>
            <a:r>
              <a:rPr lang="en-US" sz="6402" b="1" dirty="0">
                <a:solidFill>
                  <a:srgbClr val="5E5E5E"/>
                </a:solidFill>
                <a:latin typeface="Tenorite"/>
                <a:ea typeface="Mont Bold"/>
                <a:cs typeface="Mont Bold"/>
                <a:sym typeface="Mont Bold"/>
              </a:rPr>
              <a:t>20k</a:t>
            </a:r>
          </a:p>
        </p:txBody>
      </p:sp>
      <p:sp>
        <p:nvSpPr>
          <p:cNvPr id="10" name="TextBox 10"/>
          <p:cNvSpPr txBox="1"/>
          <p:nvPr/>
        </p:nvSpPr>
        <p:spPr>
          <a:xfrm>
            <a:off x="4773994" y="3192517"/>
            <a:ext cx="2399912" cy="9195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7043"/>
              </a:lnSpc>
            </a:pPr>
            <a:r>
              <a:rPr lang="en-US" sz="6402" b="1" dirty="0">
                <a:solidFill>
                  <a:srgbClr val="5E5E5E"/>
                </a:solidFill>
                <a:latin typeface="Tenorite"/>
                <a:ea typeface="Mont Bold"/>
                <a:cs typeface="Mont Bold"/>
                <a:sym typeface="Mont Bold"/>
              </a:rPr>
              <a:t>227k</a:t>
            </a:r>
          </a:p>
        </p:txBody>
      </p:sp>
      <p:sp>
        <p:nvSpPr>
          <p:cNvPr id="11" name="TextBox 11"/>
          <p:cNvSpPr txBox="1"/>
          <p:nvPr/>
        </p:nvSpPr>
        <p:spPr>
          <a:xfrm>
            <a:off x="7441716" y="3192516"/>
            <a:ext cx="2399912" cy="9195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7043"/>
              </a:lnSpc>
            </a:pPr>
            <a:r>
              <a:rPr lang="en-US" sz="6402" b="1" dirty="0">
                <a:solidFill>
                  <a:srgbClr val="5E5E5E"/>
                </a:solidFill>
                <a:latin typeface="Tenorite"/>
                <a:ea typeface="Mont Bold"/>
                <a:cs typeface="Mont Bold"/>
                <a:sym typeface="Mont Bold"/>
              </a:rPr>
              <a:t>17k</a:t>
            </a:r>
          </a:p>
        </p:txBody>
      </p:sp>
      <p:sp>
        <p:nvSpPr>
          <p:cNvPr id="12" name="TextBox 12"/>
          <p:cNvSpPr txBox="1"/>
          <p:nvPr/>
        </p:nvSpPr>
        <p:spPr>
          <a:xfrm>
            <a:off x="2360463" y="2939821"/>
            <a:ext cx="2157825" cy="26071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136"/>
              </a:lnSpc>
            </a:pPr>
            <a:r>
              <a:rPr lang="en-US" sz="1526" spc="341" dirty="0">
                <a:solidFill>
                  <a:srgbClr val="5E5E5E"/>
                </a:solidFill>
                <a:latin typeface="Tenorite"/>
                <a:ea typeface="Roboto"/>
                <a:cs typeface="Roboto"/>
                <a:sym typeface="Roboto"/>
              </a:rPr>
              <a:t>FOLLOWERS</a:t>
            </a:r>
          </a:p>
        </p:txBody>
      </p:sp>
      <p:sp>
        <p:nvSpPr>
          <p:cNvPr id="13" name="TextBox 13"/>
          <p:cNvSpPr txBox="1"/>
          <p:nvPr/>
        </p:nvSpPr>
        <p:spPr>
          <a:xfrm>
            <a:off x="4895960" y="2937475"/>
            <a:ext cx="2157825" cy="26071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136"/>
              </a:lnSpc>
            </a:pPr>
            <a:r>
              <a:rPr lang="en-US" sz="1526" spc="341" dirty="0">
                <a:solidFill>
                  <a:srgbClr val="000000"/>
                </a:solidFill>
                <a:latin typeface="Tenorite"/>
                <a:ea typeface="Roboto"/>
                <a:cs typeface="Roboto"/>
                <a:sym typeface="Roboto"/>
              </a:rPr>
              <a:t>REACH</a:t>
            </a:r>
          </a:p>
        </p:txBody>
      </p:sp>
      <p:sp>
        <p:nvSpPr>
          <p:cNvPr id="14" name="TextBox 14"/>
          <p:cNvSpPr txBox="1"/>
          <p:nvPr/>
        </p:nvSpPr>
        <p:spPr>
          <a:xfrm>
            <a:off x="7562760" y="2937475"/>
            <a:ext cx="2157825" cy="26071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136"/>
              </a:lnSpc>
            </a:pPr>
            <a:r>
              <a:rPr lang="en-US" sz="1526" spc="341" dirty="0">
                <a:solidFill>
                  <a:srgbClr val="000000"/>
                </a:solidFill>
                <a:latin typeface="Tenorite"/>
                <a:ea typeface="Roboto"/>
                <a:cs typeface="Roboto"/>
                <a:sym typeface="Roboto"/>
              </a:rPr>
              <a:t>ENGAGEMENT</a:t>
            </a:r>
          </a:p>
        </p:txBody>
      </p:sp>
      <p:sp>
        <p:nvSpPr>
          <p:cNvPr id="19" name="TextBox 19"/>
          <p:cNvSpPr txBox="1"/>
          <p:nvPr/>
        </p:nvSpPr>
        <p:spPr>
          <a:xfrm>
            <a:off x="748669" y="2571059"/>
            <a:ext cx="11121081" cy="2543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2400" dirty="0">
                <a:solidFill>
                  <a:srgbClr val="5E9841"/>
                </a:solidFill>
                <a:latin typeface="Calibri" panose="020F0502020204030204" pitchFamily="34" charset="0"/>
                <a:ea typeface="Mont"/>
                <a:cs typeface="Calibri" panose="020F0502020204030204" pitchFamily="34" charset="0"/>
                <a:sym typeface="Mont"/>
              </a:rPr>
              <a:t>Increased visibility for glass packaging &amp; glass recycling education across all GPI channels.</a:t>
            </a:r>
            <a:endParaRPr lang="en-US" sz="2400" dirty="0">
              <a:solidFill>
                <a:srgbClr val="5E9841"/>
              </a:solidFill>
              <a:latin typeface="Calibri" panose="020F0502020204030204" pitchFamily="34" charset="0"/>
              <a:ea typeface="Mont"/>
              <a:cs typeface="Calibri" panose="020F0502020204030204" pitchFamily="34" charset="0"/>
            </a:endParaRPr>
          </a:p>
        </p:txBody>
      </p:sp>
      <p:sp>
        <p:nvSpPr>
          <p:cNvPr id="20" name="TextBox 20"/>
          <p:cNvSpPr txBox="1"/>
          <p:nvPr/>
        </p:nvSpPr>
        <p:spPr>
          <a:xfrm flipH="1">
            <a:off x="7354502" y="5622325"/>
            <a:ext cx="4241786" cy="15991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120"/>
              </a:lnSpc>
            </a:pPr>
            <a:r>
              <a:rPr lang="en-US" sz="1600" b="1" dirty="0">
                <a:solidFill>
                  <a:srgbClr val="001126"/>
                </a:solidFill>
                <a:latin typeface="Calibri" panose="020F0502020204030204" pitchFamily="34" charset="0"/>
                <a:ea typeface="Roboto Bold"/>
                <a:cs typeface="Calibri" panose="020F0502020204030204" pitchFamily="34" charset="0"/>
                <a:sym typeface="Roboto Bold"/>
              </a:rPr>
              <a:t>*based on data from the last 90 days</a:t>
            </a:r>
          </a:p>
        </p:txBody>
      </p:sp>
      <p:sp>
        <p:nvSpPr>
          <p:cNvPr id="3" name="Rectangle 2">
            <a:extLst>
              <a:ext uri="{FF2B5EF4-FFF2-40B4-BE49-F238E27FC236}">
                <a16:creationId xmlns:a16="http://schemas.microsoft.com/office/drawing/2014/main" id="{206395CB-4946-53F7-B2A4-E5A348A6E517}"/>
              </a:ext>
            </a:extLst>
          </p:cNvPr>
          <p:cNvSpPr/>
          <p:nvPr/>
        </p:nvSpPr>
        <p:spPr>
          <a:xfrm>
            <a:off x="414644" y="259971"/>
            <a:ext cx="9222544" cy="726277"/>
          </a:xfrm>
          <a:prstGeom prst="rect">
            <a:avLst/>
          </a:prstGeom>
          <a:solidFill>
            <a:srgbClr val="008E8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TextBox 21">
            <a:extLst>
              <a:ext uri="{FF2B5EF4-FFF2-40B4-BE49-F238E27FC236}">
                <a16:creationId xmlns:a16="http://schemas.microsoft.com/office/drawing/2014/main" id="{2067F846-22A4-F79B-4C83-141ED03EB62C}"/>
              </a:ext>
            </a:extLst>
          </p:cNvPr>
          <p:cNvSpPr txBox="1"/>
          <p:nvPr/>
        </p:nvSpPr>
        <p:spPr>
          <a:xfrm>
            <a:off x="728331" y="310195"/>
            <a:ext cx="3652961"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dirty="0">
                <a:solidFill>
                  <a:schemeClr val="bg1"/>
                </a:solidFill>
                <a:latin typeface="Calibri" panose="020F0502020204030204" pitchFamily="34" charset="0"/>
                <a:cs typeface="Calibri" panose="020F0502020204030204" pitchFamily="34" charset="0"/>
              </a:rPr>
              <a:t>Marketing</a:t>
            </a:r>
          </a:p>
        </p:txBody>
      </p:sp>
      <p:sp>
        <p:nvSpPr>
          <p:cNvPr id="15" name="Title 1">
            <a:extLst>
              <a:ext uri="{FF2B5EF4-FFF2-40B4-BE49-F238E27FC236}">
                <a16:creationId xmlns:a16="http://schemas.microsoft.com/office/drawing/2014/main" id="{B3BBF6BD-48E0-46A3-3BE2-90F00B806B7E}"/>
              </a:ext>
            </a:extLst>
          </p:cNvPr>
          <p:cNvSpPr txBox="1">
            <a:spLocks/>
          </p:cNvSpPr>
          <p:nvPr/>
        </p:nvSpPr>
        <p:spPr>
          <a:xfrm>
            <a:off x="748669" y="1429220"/>
            <a:ext cx="5129645" cy="169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dirty="0">
                <a:solidFill>
                  <a:srgbClr val="008E80"/>
                </a:solidFill>
                <a:latin typeface="Calibri" panose="020F0502020204030204" pitchFamily="34" charset="0"/>
                <a:ea typeface="Calibri Light"/>
                <a:cs typeface="Calibri" panose="020F0502020204030204" pitchFamily="34" charset="0"/>
              </a:rPr>
              <a:t>Social Media</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99666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12305" y="1992478"/>
            <a:ext cx="3868376" cy="3154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240"/>
              </a:lnSpc>
            </a:pPr>
            <a:r>
              <a:rPr lang="en-US" sz="2700" b="1" spc="134" dirty="0">
                <a:solidFill>
                  <a:srgbClr val="5E9841"/>
                </a:solidFill>
                <a:latin typeface="Tenorite"/>
                <a:ea typeface="Roboto Bold"/>
                <a:cs typeface="Roboto Bold"/>
                <a:sym typeface="Roboto Bold"/>
              </a:rPr>
              <a:t>BY SOCIAL CHANNEL</a:t>
            </a:r>
            <a:endParaRPr lang="en-US" sz="2700" b="1" spc="134" dirty="0">
              <a:solidFill>
                <a:srgbClr val="5E9841"/>
              </a:solidFill>
              <a:latin typeface="Tenorite"/>
              <a:ea typeface="Roboto Bold"/>
              <a:cs typeface="Roboto Bold"/>
            </a:endParaRPr>
          </a:p>
        </p:txBody>
      </p:sp>
      <p:sp>
        <p:nvSpPr>
          <p:cNvPr id="4" name="TextBox 4"/>
          <p:cNvSpPr txBox="1"/>
          <p:nvPr/>
        </p:nvSpPr>
        <p:spPr>
          <a:xfrm>
            <a:off x="2024064" y="2903750"/>
            <a:ext cx="1166531" cy="2231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1300" spc="291" dirty="0">
                <a:solidFill>
                  <a:srgbClr val="000000"/>
                </a:solidFill>
                <a:latin typeface="Tenorite"/>
                <a:ea typeface="Roboto"/>
                <a:cs typeface="Roboto"/>
                <a:sym typeface="Roboto"/>
              </a:rPr>
              <a:t>FACEBOOK</a:t>
            </a:r>
          </a:p>
        </p:txBody>
      </p:sp>
      <p:sp>
        <p:nvSpPr>
          <p:cNvPr id="8" name="Freeform 8"/>
          <p:cNvSpPr/>
          <p:nvPr/>
        </p:nvSpPr>
        <p:spPr>
          <a:xfrm>
            <a:off x="1787147" y="5476346"/>
            <a:ext cx="579401" cy="322726"/>
          </a:xfrm>
          <a:custGeom>
            <a:avLst/>
            <a:gdLst/>
            <a:ahLst/>
            <a:cxnLst/>
            <a:rect l="l" t="t" r="r" b="b"/>
            <a:pathLst>
              <a:path w="1158801" h="645452">
                <a:moveTo>
                  <a:pt x="0" y="0"/>
                </a:moveTo>
                <a:lnTo>
                  <a:pt x="1158801" y="0"/>
                </a:lnTo>
                <a:lnTo>
                  <a:pt x="1158801" y="645452"/>
                </a:lnTo>
                <a:lnTo>
                  <a:pt x="0" y="64545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600" dirty="0">
              <a:latin typeface="Calibri" panose="020F0502020204030204" pitchFamily="34" charset="0"/>
            </a:endParaRPr>
          </a:p>
        </p:txBody>
      </p:sp>
      <p:sp>
        <p:nvSpPr>
          <p:cNvPr id="9" name="TextBox 9"/>
          <p:cNvSpPr txBox="1"/>
          <p:nvPr/>
        </p:nvSpPr>
        <p:spPr>
          <a:xfrm>
            <a:off x="1869180" y="2336212"/>
            <a:ext cx="7852274" cy="2231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1300" dirty="0">
                <a:solidFill>
                  <a:srgbClr val="5E9841"/>
                </a:solidFill>
                <a:latin typeface="Tenorite"/>
                <a:ea typeface="Mont"/>
                <a:cs typeface="Mont"/>
                <a:sym typeface="Mont"/>
              </a:rPr>
              <a:t>Boosting consumer demand for glass in alignment with growing eco-friendly option demands and trends.</a:t>
            </a:r>
          </a:p>
        </p:txBody>
      </p:sp>
      <p:sp>
        <p:nvSpPr>
          <p:cNvPr id="10" name="TextBox 10"/>
          <p:cNvSpPr txBox="1"/>
          <p:nvPr/>
        </p:nvSpPr>
        <p:spPr>
          <a:xfrm>
            <a:off x="2054263" y="3524590"/>
            <a:ext cx="841184"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followers</a:t>
            </a:r>
          </a:p>
        </p:txBody>
      </p:sp>
      <p:sp>
        <p:nvSpPr>
          <p:cNvPr id="11" name="TextBox 11"/>
          <p:cNvSpPr txBox="1"/>
          <p:nvPr/>
        </p:nvSpPr>
        <p:spPr>
          <a:xfrm>
            <a:off x="2054265" y="3785333"/>
            <a:ext cx="1009693"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5E9841"/>
                </a:solidFill>
                <a:latin typeface="Tenorite"/>
                <a:ea typeface="Mont Bold"/>
                <a:cs typeface="Mont Bold"/>
                <a:sym typeface="Mont Bold"/>
              </a:rPr>
              <a:t>+.09%</a:t>
            </a:r>
          </a:p>
        </p:txBody>
      </p:sp>
      <p:sp>
        <p:nvSpPr>
          <p:cNvPr id="12" name="TextBox 12"/>
          <p:cNvSpPr txBox="1"/>
          <p:nvPr/>
        </p:nvSpPr>
        <p:spPr>
          <a:xfrm>
            <a:off x="2054264" y="4182016"/>
            <a:ext cx="976427"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 growth</a:t>
            </a:r>
          </a:p>
        </p:txBody>
      </p:sp>
      <p:sp>
        <p:nvSpPr>
          <p:cNvPr id="13" name="TextBox 13"/>
          <p:cNvSpPr txBox="1"/>
          <p:nvPr/>
        </p:nvSpPr>
        <p:spPr>
          <a:xfrm>
            <a:off x="2054263" y="3122780"/>
            <a:ext cx="841184"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008E80"/>
                </a:solidFill>
                <a:latin typeface="Tenorite"/>
                <a:ea typeface="Mont Bold"/>
                <a:cs typeface="Mont Bold"/>
                <a:sym typeface="Mont Bold"/>
              </a:rPr>
              <a:t>6,344</a:t>
            </a:r>
          </a:p>
        </p:txBody>
      </p:sp>
      <p:sp>
        <p:nvSpPr>
          <p:cNvPr id="14" name="TextBox 14"/>
          <p:cNvSpPr txBox="1"/>
          <p:nvPr/>
        </p:nvSpPr>
        <p:spPr>
          <a:xfrm>
            <a:off x="3722468" y="2903750"/>
            <a:ext cx="1032131" cy="2231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1300" spc="291" dirty="0">
                <a:solidFill>
                  <a:srgbClr val="000000"/>
                </a:solidFill>
                <a:latin typeface="Tenorite"/>
                <a:ea typeface="Roboto"/>
                <a:cs typeface="Roboto"/>
                <a:sym typeface="Roboto"/>
              </a:rPr>
              <a:t>LINKEDIN</a:t>
            </a:r>
          </a:p>
        </p:txBody>
      </p:sp>
      <p:sp>
        <p:nvSpPr>
          <p:cNvPr id="15" name="TextBox 15"/>
          <p:cNvSpPr txBox="1"/>
          <p:nvPr/>
        </p:nvSpPr>
        <p:spPr>
          <a:xfrm>
            <a:off x="5511018" y="2903750"/>
            <a:ext cx="1283965" cy="2231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1300" spc="291" dirty="0">
                <a:solidFill>
                  <a:srgbClr val="000000"/>
                </a:solidFill>
                <a:latin typeface="Tenorite"/>
                <a:ea typeface="Roboto"/>
                <a:cs typeface="Roboto"/>
                <a:sym typeface="Roboto"/>
              </a:rPr>
              <a:t>INSTAGRAM</a:t>
            </a:r>
          </a:p>
        </p:txBody>
      </p:sp>
      <p:sp>
        <p:nvSpPr>
          <p:cNvPr id="16" name="TextBox 16"/>
          <p:cNvSpPr txBox="1"/>
          <p:nvPr/>
        </p:nvSpPr>
        <p:spPr>
          <a:xfrm>
            <a:off x="7379824" y="2903750"/>
            <a:ext cx="1222913" cy="2231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1300" spc="291" dirty="0">
                <a:solidFill>
                  <a:srgbClr val="000000"/>
                </a:solidFill>
                <a:latin typeface="Tenorite"/>
                <a:ea typeface="Roboto"/>
                <a:cs typeface="Roboto"/>
                <a:sym typeface="Roboto"/>
              </a:rPr>
              <a:t>TWITTER/X</a:t>
            </a:r>
          </a:p>
        </p:txBody>
      </p:sp>
      <p:sp>
        <p:nvSpPr>
          <p:cNvPr id="17" name="TextBox 17"/>
          <p:cNvSpPr txBox="1"/>
          <p:nvPr/>
        </p:nvSpPr>
        <p:spPr>
          <a:xfrm>
            <a:off x="9188524" y="2903750"/>
            <a:ext cx="799910" cy="2231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820"/>
              </a:lnSpc>
            </a:pPr>
            <a:r>
              <a:rPr lang="en-US" sz="1300" spc="291" dirty="0">
                <a:solidFill>
                  <a:srgbClr val="000000"/>
                </a:solidFill>
                <a:latin typeface="Tenorite"/>
                <a:ea typeface="Roboto"/>
                <a:cs typeface="Roboto"/>
                <a:sym typeface="Roboto"/>
              </a:rPr>
              <a:t>TIKTOK</a:t>
            </a:r>
          </a:p>
        </p:txBody>
      </p:sp>
      <p:sp>
        <p:nvSpPr>
          <p:cNvPr id="18" name="TextBox 18"/>
          <p:cNvSpPr txBox="1"/>
          <p:nvPr/>
        </p:nvSpPr>
        <p:spPr>
          <a:xfrm>
            <a:off x="3722467" y="3524590"/>
            <a:ext cx="841184"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followers</a:t>
            </a:r>
          </a:p>
        </p:txBody>
      </p:sp>
      <p:sp>
        <p:nvSpPr>
          <p:cNvPr id="19" name="TextBox 19"/>
          <p:cNvSpPr txBox="1"/>
          <p:nvPr/>
        </p:nvSpPr>
        <p:spPr>
          <a:xfrm>
            <a:off x="3722469" y="3785333"/>
            <a:ext cx="1009693"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5E9841"/>
                </a:solidFill>
                <a:latin typeface="Tenorite"/>
                <a:ea typeface="Mont Bold"/>
                <a:cs typeface="Mont Bold"/>
                <a:sym typeface="Mont Bold"/>
              </a:rPr>
              <a:t>+7.2%</a:t>
            </a:r>
          </a:p>
        </p:txBody>
      </p:sp>
      <p:sp>
        <p:nvSpPr>
          <p:cNvPr id="20" name="TextBox 20"/>
          <p:cNvSpPr txBox="1"/>
          <p:nvPr/>
        </p:nvSpPr>
        <p:spPr>
          <a:xfrm>
            <a:off x="3716018" y="4182016"/>
            <a:ext cx="976427"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 growth</a:t>
            </a:r>
          </a:p>
        </p:txBody>
      </p:sp>
      <p:sp>
        <p:nvSpPr>
          <p:cNvPr id="21" name="TextBox 21"/>
          <p:cNvSpPr txBox="1"/>
          <p:nvPr/>
        </p:nvSpPr>
        <p:spPr>
          <a:xfrm>
            <a:off x="3722467" y="3122780"/>
            <a:ext cx="841184"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008E80"/>
                </a:solidFill>
                <a:latin typeface="Tenorite"/>
                <a:ea typeface="Mont Bold"/>
                <a:cs typeface="Mont Bold"/>
                <a:sym typeface="Mont Bold"/>
              </a:rPr>
              <a:t>8,607</a:t>
            </a:r>
          </a:p>
        </p:txBody>
      </p:sp>
      <p:sp>
        <p:nvSpPr>
          <p:cNvPr id="22" name="TextBox 22"/>
          <p:cNvSpPr txBox="1"/>
          <p:nvPr/>
        </p:nvSpPr>
        <p:spPr>
          <a:xfrm>
            <a:off x="5511016" y="3524590"/>
            <a:ext cx="841184"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followers</a:t>
            </a:r>
          </a:p>
        </p:txBody>
      </p:sp>
      <p:sp>
        <p:nvSpPr>
          <p:cNvPr id="23" name="TextBox 23"/>
          <p:cNvSpPr txBox="1"/>
          <p:nvPr/>
        </p:nvSpPr>
        <p:spPr>
          <a:xfrm>
            <a:off x="5511017" y="3785333"/>
            <a:ext cx="1088696"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5E9841"/>
                </a:solidFill>
                <a:latin typeface="Tenorite"/>
                <a:ea typeface="Mont Bold"/>
                <a:cs typeface="Mont Bold"/>
                <a:sym typeface="Mont Bold"/>
              </a:rPr>
              <a:t>+13.2%</a:t>
            </a:r>
          </a:p>
        </p:txBody>
      </p:sp>
      <p:sp>
        <p:nvSpPr>
          <p:cNvPr id="24" name="TextBox 24"/>
          <p:cNvSpPr txBox="1"/>
          <p:nvPr/>
        </p:nvSpPr>
        <p:spPr>
          <a:xfrm>
            <a:off x="5511017" y="4182016"/>
            <a:ext cx="976427"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 growth</a:t>
            </a:r>
          </a:p>
        </p:txBody>
      </p:sp>
      <p:sp>
        <p:nvSpPr>
          <p:cNvPr id="25" name="TextBox 25"/>
          <p:cNvSpPr txBox="1"/>
          <p:nvPr/>
        </p:nvSpPr>
        <p:spPr>
          <a:xfrm>
            <a:off x="5511016" y="3122780"/>
            <a:ext cx="841184"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008E80"/>
                </a:solidFill>
                <a:latin typeface="Tenorite"/>
                <a:ea typeface="Mont Bold"/>
                <a:cs typeface="Mont Bold"/>
                <a:sym typeface="Mont Bold"/>
              </a:rPr>
              <a:t>807</a:t>
            </a:r>
          </a:p>
        </p:txBody>
      </p:sp>
      <p:sp>
        <p:nvSpPr>
          <p:cNvPr id="26" name="TextBox 26"/>
          <p:cNvSpPr txBox="1"/>
          <p:nvPr/>
        </p:nvSpPr>
        <p:spPr>
          <a:xfrm>
            <a:off x="7379821" y="3522807"/>
            <a:ext cx="841184"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followers</a:t>
            </a:r>
          </a:p>
        </p:txBody>
      </p:sp>
      <p:sp>
        <p:nvSpPr>
          <p:cNvPr id="27" name="TextBox 27"/>
          <p:cNvSpPr txBox="1"/>
          <p:nvPr/>
        </p:nvSpPr>
        <p:spPr>
          <a:xfrm>
            <a:off x="7379823" y="3785333"/>
            <a:ext cx="1009693"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5E9841"/>
                </a:solidFill>
                <a:latin typeface="Tenorite"/>
                <a:ea typeface="Mont Bold"/>
                <a:cs typeface="Mont Bold"/>
                <a:sym typeface="Mont Bold"/>
              </a:rPr>
              <a:t>+.02%</a:t>
            </a:r>
          </a:p>
        </p:txBody>
      </p:sp>
      <p:sp>
        <p:nvSpPr>
          <p:cNvPr id="28" name="TextBox 28"/>
          <p:cNvSpPr txBox="1"/>
          <p:nvPr/>
        </p:nvSpPr>
        <p:spPr>
          <a:xfrm>
            <a:off x="7378570" y="4180233"/>
            <a:ext cx="976427"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 growth</a:t>
            </a:r>
          </a:p>
        </p:txBody>
      </p:sp>
      <p:sp>
        <p:nvSpPr>
          <p:cNvPr id="29" name="TextBox 29"/>
          <p:cNvSpPr txBox="1"/>
          <p:nvPr/>
        </p:nvSpPr>
        <p:spPr>
          <a:xfrm>
            <a:off x="7379821" y="3122780"/>
            <a:ext cx="841184"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008E80"/>
                </a:solidFill>
                <a:latin typeface="Tenorite"/>
                <a:ea typeface="Mont Bold"/>
                <a:cs typeface="Mont Bold"/>
                <a:sym typeface="Mont Bold"/>
              </a:rPr>
              <a:t>4,222</a:t>
            </a:r>
          </a:p>
        </p:txBody>
      </p:sp>
      <p:sp>
        <p:nvSpPr>
          <p:cNvPr id="30" name="TextBox 30"/>
          <p:cNvSpPr txBox="1"/>
          <p:nvPr/>
        </p:nvSpPr>
        <p:spPr>
          <a:xfrm>
            <a:off x="9188523" y="3522807"/>
            <a:ext cx="841184"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followers</a:t>
            </a:r>
          </a:p>
        </p:txBody>
      </p:sp>
      <p:sp>
        <p:nvSpPr>
          <p:cNvPr id="31" name="TextBox 31"/>
          <p:cNvSpPr txBox="1"/>
          <p:nvPr/>
        </p:nvSpPr>
        <p:spPr>
          <a:xfrm>
            <a:off x="9188524" y="3785333"/>
            <a:ext cx="1009693"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5E9841"/>
                </a:solidFill>
                <a:latin typeface="Tenorite"/>
                <a:ea typeface="Mont Bold"/>
                <a:cs typeface="Mont Bold"/>
                <a:sym typeface="Mont Bold"/>
              </a:rPr>
              <a:t>+100%</a:t>
            </a:r>
          </a:p>
        </p:txBody>
      </p:sp>
      <p:sp>
        <p:nvSpPr>
          <p:cNvPr id="32" name="TextBox 32"/>
          <p:cNvSpPr txBox="1"/>
          <p:nvPr/>
        </p:nvSpPr>
        <p:spPr>
          <a:xfrm>
            <a:off x="9188524" y="4180233"/>
            <a:ext cx="976427" cy="1608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300"/>
              </a:lnSpc>
            </a:pPr>
            <a:r>
              <a:rPr lang="en-US" sz="929" dirty="0">
                <a:solidFill>
                  <a:srgbClr val="001126"/>
                </a:solidFill>
                <a:latin typeface="Tenorite"/>
                <a:ea typeface="Roboto"/>
                <a:cs typeface="Roboto"/>
                <a:sym typeface="Roboto"/>
              </a:rPr>
              <a:t>follower growth</a:t>
            </a:r>
          </a:p>
        </p:txBody>
      </p:sp>
      <p:sp>
        <p:nvSpPr>
          <p:cNvPr id="33" name="TextBox 33"/>
          <p:cNvSpPr txBox="1"/>
          <p:nvPr/>
        </p:nvSpPr>
        <p:spPr>
          <a:xfrm>
            <a:off x="9188523" y="3122780"/>
            <a:ext cx="841184" cy="4328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500"/>
              </a:lnSpc>
            </a:pPr>
            <a:r>
              <a:rPr lang="en-US" sz="2501" b="1" dirty="0">
                <a:solidFill>
                  <a:srgbClr val="008E80"/>
                </a:solidFill>
                <a:latin typeface="Tenorite"/>
                <a:ea typeface="Mont Bold"/>
                <a:cs typeface="Mont Bold"/>
                <a:sym typeface="Mont Bold"/>
              </a:rPr>
              <a:t>34</a:t>
            </a:r>
          </a:p>
        </p:txBody>
      </p:sp>
      <p:sp>
        <p:nvSpPr>
          <p:cNvPr id="34" name="TextBox 34"/>
          <p:cNvSpPr txBox="1"/>
          <p:nvPr/>
        </p:nvSpPr>
        <p:spPr>
          <a:xfrm>
            <a:off x="8280922" y="5010957"/>
            <a:ext cx="1815579" cy="1361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120"/>
              </a:lnSpc>
            </a:pPr>
            <a:r>
              <a:rPr lang="en-US" sz="788" b="1" dirty="0">
                <a:solidFill>
                  <a:srgbClr val="001126"/>
                </a:solidFill>
                <a:latin typeface="Tenorite"/>
                <a:ea typeface="Roboto Bold"/>
                <a:cs typeface="Roboto Bold"/>
                <a:sym typeface="Roboto Bold"/>
              </a:rPr>
              <a:t>*based on data from the last 90 days</a:t>
            </a:r>
          </a:p>
        </p:txBody>
      </p:sp>
      <p:sp>
        <p:nvSpPr>
          <p:cNvPr id="38" name="TextBox 5">
            <a:extLst>
              <a:ext uri="{FF2B5EF4-FFF2-40B4-BE49-F238E27FC236}">
                <a16:creationId xmlns:a16="http://schemas.microsoft.com/office/drawing/2014/main" id="{71B0007C-838C-A861-C9B3-B6557BD4F524}"/>
              </a:ext>
            </a:extLst>
          </p:cNvPr>
          <p:cNvSpPr txBox="1"/>
          <p:nvPr/>
        </p:nvSpPr>
        <p:spPr>
          <a:xfrm>
            <a:off x="1900267" y="1949706"/>
            <a:ext cx="3502962" cy="3924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025"/>
              </a:lnSpc>
            </a:pPr>
            <a:r>
              <a:rPr lang="en-US" sz="2700" b="1" dirty="0">
                <a:solidFill>
                  <a:srgbClr val="5E5E5E"/>
                </a:solidFill>
                <a:latin typeface="Tenorite"/>
                <a:ea typeface="Mont Bold"/>
                <a:cs typeface="Mont Bold"/>
                <a:sym typeface="Mont Bold"/>
              </a:rPr>
              <a:t>KEY METRICS</a:t>
            </a:r>
            <a:endParaRPr lang="en-US" sz="2700" b="1" dirty="0">
              <a:solidFill>
                <a:srgbClr val="5E5E5E"/>
              </a:solidFill>
              <a:latin typeface="Tenorite"/>
              <a:ea typeface="Mont Bold"/>
              <a:cs typeface="Mont Bold"/>
            </a:endParaRPr>
          </a:p>
        </p:txBody>
      </p:sp>
      <p:sp>
        <p:nvSpPr>
          <p:cNvPr id="40" name="TextBox 17">
            <a:extLst>
              <a:ext uri="{FF2B5EF4-FFF2-40B4-BE49-F238E27FC236}">
                <a16:creationId xmlns:a16="http://schemas.microsoft.com/office/drawing/2014/main" id="{E06698EE-B866-B7CE-0E9A-6CF1939A6D85}"/>
              </a:ext>
            </a:extLst>
          </p:cNvPr>
          <p:cNvSpPr txBox="1"/>
          <p:nvPr/>
        </p:nvSpPr>
        <p:spPr>
          <a:xfrm>
            <a:off x="1901327" y="1066315"/>
            <a:ext cx="2243445" cy="34624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585"/>
              </a:lnSpc>
            </a:pPr>
            <a:r>
              <a:rPr lang="en-US" sz="2501" b="1" i="1" spc="85" dirty="0">
                <a:solidFill>
                  <a:srgbClr val="FFFFFF"/>
                </a:solidFill>
                <a:latin typeface="Tenorite" panose="020F0502020204030204" pitchFamily="34" charset="0"/>
                <a:ea typeface="Mont Bold Italics"/>
                <a:cs typeface="Tenorite" panose="020F0502020204030204" pitchFamily="34" charset="0"/>
                <a:sym typeface="Mont Bold Italics"/>
              </a:rPr>
              <a:t>Social Media</a:t>
            </a:r>
          </a:p>
        </p:txBody>
      </p:sp>
      <p:sp>
        <p:nvSpPr>
          <p:cNvPr id="5" name="Rectangle 4">
            <a:extLst>
              <a:ext uri="{FF2B5EF4-FFF2-40B4-BE49-F238E27FC236}">
                <a16:creationId xmlns:a16="http://schemas.microsoft.com/office/drawing/2014/main" id="{C9ACCA33-89C4-84B5-6365-06B7CEA59892}"/>
              </a:ext>
            </a:extLst>
          </p:cNvPr>
          <p:cNvSpPr/>
          <p:nvPr/>
        </p:nvSpPr>
        <p:spPr>
          <a:xfrm>
            <a:off x="195853" y="167404"/>
            <a:ext cx="9480884" cy="728811"/>
          </a:xfrm>
          <a:prstGeom prst="rect">
            <a:avLst/>
          </a:prstGeom>
          <a:solidFill>
            <a:srgbClr val="008E8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TextBox 6">
            <a:extLst>
              <a:ext uri="{FF2B5EF4-FFF2-40B4-BE49-F238E27FC236}">
                <a16:creationId xmlns:a16="http://schemas.microsoft.com/office/drawing/2014/main" id="{F805AC50-5BD6-9E38-FE44-70B56EEE582A}"/>
              </a:ext>
            </a:extLst>
          </p:cNvPr>
          <p:cNvSpPr txBox="1"/>
          <p:nvPr/>
        </p:nvSpPr>
        <p:spPr>
          <a:xfrm>
            <a:off x="490098" y="220225"/>
            <a:ext cx="3652961"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dirty="0">
                <a:solidFill>
                  <a:schemeClr val="bg1"/>
                </a:solidFill>
                <a:latin typeface="Calibri" panose="020F0502020204030204" pitchFamily="34" charset="0"/>
                <a:cs typeface="Calibri" panose="020F0502020204030204" pitchFamily="34" charset="0"/>
              </a:rPr>
              <a:t>Marketing</a:t>
            </a:r>
          </a:p>
        </p:txBody>
      </p:sp>
      <p:sp>
        <p:nvSpPr>
          <p:cNvPr id="6" name="Title 1">
            <a:extLst>
              <a:ext uri="{FF2B5EF4-FFF2-40B4-BE49-F238E27FC236}">
                <a16:creationId xmlns:a16="http://schemas.microsoft.com/office/drawing/2014/main" id="{A9326023-CC9E-0186-3A84-DAC65C5C5106}"/>
              </a:ext>
            </a:extLst>
          </p:cNvPr>
          <p:cNvSpPr txBox="1">
            <a:spLocks/>
          </p:cNvSpPr>
          <p:nvPr/>
        </p:nvSpPr>
        <p:spPr>
          <a:xfrm>
            <a:off x="1870345" y="1653560"/>
            <a:ext cx="5129645" cy="1698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i="1" dirty="0">
                <a:solidFill>
                  <a:srgbClr val="008E80"/>
                </a:solidFill>
                <a:latin typeface="Tenorite"/>
                <a:ea typeface="Calibri Light"/>
                <a:cs typeface="Aparajita"/>
              </a:rPr>
              <a:t>Social Media</a:t>
            </a:r>
            <a:endParaRPr lang="en-US" sz="3300" dirty="0">
              <a:latin typeface="Calibri" panose="020F0502020204030204" pitchFamily="34" charset="0"/>
            </a:endParaRPr>
          </a:p>
        </p:txBody>
      </p:sp>
    </p:spTree>
    <p:extLst>
      <p:ext uri="{BB962C8B-B14F-4D97-AF65-F5344CB8AC3E}">
        <p14:creationId xmlns:p14="http://schemas.microsoft.com/office/powerpoint/2010/main" val="71623349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50DAD9-BDBE-1EC8-6549-C1D67AE9F3A3}"/>
              </a:ext>
            </a:extLst>
          </p:cNvPr>
          <p:cNvSpPr txBox="1"/>
          <p:nvPr/>
        </p:nvSpPr>
        <p:spPr>
          <a:xfrm>
            <a:off x="498746" y="1059970"/>
            <a:ext cx="10322011" cy="551689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solidFill>
                  <a:srgbClr val="404040"/>
                </a:solidFill>
                <a:latin typeface="Calibri" panose="020F0502020204030204" pitchFamily="34" charset="0"/>
                <a:ea typeface="Calibri"/>
                <a:cs typeface="Calibri" panose="020F0502020204030204" pitchFamily="34" charset="0"/>
              </a:rPr>
              <a:t>GPI recently met with the EPA (at their request) to discuss a potential new MACT standard for glass container furnaces, air emissions and energy issues </a:t>
            </a:r>
            <a:endParaRPr lang="en-US" sz="2000" dirty="0">
              <a:latin typeface="Calibri" panose="020F0502020204030204" pitchFamily="34" charset="0"/>
              <a:ea typeface="Calibri" panose="020F0502020204030204"/>
              <a:cs typeface="Calibri" panose="020F0502020204030204" pitchFamily="34" charset="0"/>
            </a:endParaRPr>
          </a:p>
          <a:p>
            <a:endParaRPr lang="en-US" sz="2000" dirty="0">
              <a:solidFill>
                <a:srgbClr val="404040"/>
              </a:solidFill>
              <a:latin typeface="Calibri" panose="020F0502020204030204" pitchFamily="34" charset="0"/>
              <a:ea typeface="Calibri"/>
              <a:cs typeface="Calibri" panose="020F0502020204030204" pitchFamily="34" charset="0"/>
            </a:endParaRPr>
          </a:p>
          <a:p>
            <a:pPr marL="214313" indent="-214313">
              <a:buFont typeface="Arial"/>
              <a:buChar char="•"/>
            </a:pPr>
            <a:r>
              <a:rPr lang="en-US" sz="2000" dirty="0">
                <a:solidFill>
                  <a:srgbClr val="404040"/>
                </a:solidFill>
                <a:latin typeface="Calibri" panose="020F0502020204030204" pitchFamily="34" charset="0"/>
                <a:ea typeface="Calibri"/>
                <a:cs typeface="Calibri" panose="020F0502020204030204" pitchFamily="34" charset="0"/>
              </a:rPr>
              <a:t>The EPA is looking at options that include either a numeric emission limits, or implementing practices based on best performing 12% of container sources</a:t>
            </a:r>
            <a:endParaRPr lang="en-US" sz="2000" dirty="0">
              <a:latin typeface="Calibri" panose="020F0502020204030204" pitchFamily="34" charset="0"/>
              <a:ea typeface="Calibri" panose="020F0502020204030204"/>
              <a:cs typeface="Calibri" panose="020F0502020204030204" pitchFamily="34" charset="0"/>
            </a:endParaRPr>
          </a:p>
          <a:p>
            <a:pPr marL="214313" indent="-214313">
              <a:buFont typeface="Arial"/>
              <a:buChar char="•"/>
            </a:pPr>
            <a:endParaRPr lang="en-US" sz="2000" dirty="0">
              <a:solidFill>
                <a:srgbClr val="404040"/>
              </a:solidFill>
              <a:latin typeface="Calibri" panose="020F0502020204030204" pitchFamily="34" charset="0"/>
              <a:ea typeface="Calibri"/>
              <a:cs typeface="Calibri" panose="020F0502020204030204" pitchFamily="34" charset="0"/>
            </a:endParaRPr>
          </a:p>
          <a:p>
            <a:pPr marL="214313" indent="-214313">
              <a:buFont typeface="Arial"/>
              <a:buChar char="•"/>
            </a:pPr>
            <a:r>
              <a:rPr lang="en-US" sz="2000" dirty="0">
                <a:solidFill>
                  <a:srgbClr val="404040"/>
                </a:solidFill>
                <a:latin typeface="Calibri" panose="020F0502020204030204" pitchFamily="34" charset="0"/>
                <a:ea typeface="Calibri"/>
                <a:cs typeface="Calibri" panose="020F0502020204030204" pitchFamily="34" charset="0"/>
              </a:rPr>
              <a:t>A MACT Standard would also include a comprehensive review of furnace types currently in use</a:t>
            </a:r>
            <a:endParaRPr lang="en-US" sz="2000" dirty="0">
              <a:latin typeface="Calibri" panose="020F0502020204030204" pitchFamily="34" charset="0"/>
              <a:ea typeface="Calibri"/>
              <a:cs typeface="Calibri" panose="020F0502020204030204" pitchFamily="34" charset="0"/>
            </a:endParaRPr>
          </a:p>
          <a:p>
            <a:pPr marL="214313" indent="-214313">
              <a:buFont typeface="Arial"/>
              <a:buChar char="•"/>
            </a:pPr>
            <a:endParaRPr lang="en-US" sz="2000" dirty="0">
              <a:solidFill>
                <a:srgbClr val="404040"/>
              </a:solidFill>
              <a:latin typeface="Calibri" panose="020F0502020204030204" pitchFamily="34" charset="0"/>
              <a:ea typeface="Calibri"/>
              <a:cs typeface="Calibri" panose="020F0502020204030204" pitchFamily="34" charset="0"/>
            </a:endParaRPr>
          </a:p>
          <a:p>
            <a:pPr marL="214313" indent="-214313">
              <a:buFont typeface="Arial"/>
              <a:buChar char="•"/>
            </a:pPr>
            <a:r>
              <a:rPr lang="en-US" sz="2000" dirty="0">
                <a:solidFill>
                  <a:srgbClr val="404040"/>
                </a:solidFill>
                <a:latin typeface="Calibri" panose="020F0502020204030204" pitchFamily="34" charset="0"/>
                <a:ea typeface="Calibri"/>
                <a:cs typeface="Calibri" panose="020F0502020204030204" pitchFamily="34" charset="0"/>
              </a:rPr>
              <a:t>A chromium limit for gas-fired/oxyfuel furnaces may also be considered</a:t>
            </a:r>
            <a:endParaRPr lang="en-US" sz="2000" dirty="0">
              <a:latin typeface="Calibri" panose="020F0502020204030204" pitchFamily="34" charset="0"/>
              <a:ea typeface="Calibri"/>
              <a:cs typeface="Calibri" panose="020F0502020204030204" pitchFamily="34" charset="0"/>
            </a:endParaRPr>
          </a:p>
          <a:p>
            <a:endParaRPr lang="en-US" sz="2000" dirty="0">
              <a:solidFill>
                <a:srgbClr val="404040"/>
              </a:solidFill>
              <a:latin typeface="Calibri" panose="020F0502020204030204" pitchFamily="34" charset="0"/>
              <a:ea typeface="Calibri"/>
              <a:cs typeface="Calibri" panose="020F0502020204030204" pitchFamily="34" charset="0"/>
            </a:endParaRPr>
          </a:p>
          <a:p>
            <a:r>
              <a:rPr lang="en-US" sz="2000" dirty="0">
                <a:solidFill>
                  <a:srgbClr val="404040"/>
                </a:solidFill>
                <a:latin typeface="Calibri" panose="020F0502020204030204" pitchFamily="34" charset="0"/>
                <a:ea typeface="Calibri"/>
                <a:cs typeface="Calibri" panose="020F0502020204030204" pitchFamily="34" charset="0"/>
              </a:rPr>
              <a:t>GPI emphasized the best and most effective way to reduce energy use and emissions at the plants is by increasing recycled glass use, and avenues and paths to obtain more recycled glass should a primary focus of any future rulemaking</a:t>
            </a:r>
            <a:endParaRPr lang="en-US" sz="2000" dirty="0">
              <a:latin typeface="Calibri" panose="020F0502020204030204" pitchFamily="34" charset="0"/>
              <a:cs typeface="Calibri" panose="020F0502020204030204" pitchFamily="34" charset="0"/>
            </a:endParaRPr>
          </a:p>
          <a:p>
            <a:endParaRPr lang="en-US" sz="2000" dirty="0">
              <a:solidFill>
                <a:srgbClr val="404040"/>
              </a:solidFill>
              <a:latin typeface="Calibri" panose="020F0502020204030204" pitchFamily="34" charset="0"/>
              <a:ea typeface="Calibri"/>
              <a:cs typeface="Calibri" panose="020F0502020204030204" pitchFamily="34" charset="0"/>
            </a:endParaRPr>
          </a:p>
          <a:p>
            <a:r>
              <a:rPr lang="en-US" sz="2000" b="1" dirty="0">
                <a:solidFill>
                  <a:srgbClr val="404040"/>
                </a:solidFill>
                <a:latin typeface="Calibri" panose="020F0502020204030204" pitchFamily="34" charset="0"/>
                <a:ea typeface="Calibri"/>
                <a:cs typeface="Calibri" panose="020F0502020204030204" pitchFamily="34" charset="0"/>
              </a:rPr>
              <a:t>Note </a:t>
            </a:r>
            <a:r>
              <a:rPr lang="en-US" sz="2000" dirty="0">
                <a:solidFill>
                  <a:srgbClr val="404040"/>
                </a:solidFill>
                <a:latin typeface="Calibri" panose="020F0502020204030204" pitchFamily="34" charset="0"/>
                <a:ea typeface="Calibri"/>
                <a:cs typeface="Calibri" panose="020F0502020204030204" pitchFamily="34" charset="0"/>
              </a:rPr>
              <a:t>– this is only for discussion at the moment – the EPA is looking at an Advanced Notice of Proposed Rulemaking in 2026. The election outcome may have a bearing on whether or not this standard is pursued</a:t>
            </a:r>
            <a:endParaRPr lang="en-US" sz="2000" dirty="0">
              <a:latin typeface="Calibri" panose="020F0502020204030204" pitchFamily="34" charset="0"/>
              <a:cs typeface="Calibri" panose="020F0502020204030204" pitchFamily="34" charset="0"/>
            </a:endParaRPr>
          </a:p>
          <a:p>
            <a:endParaRPr lang="en-US" dirty="0">
              <a:latin typeface="Tenorite"/>
              <a:ea typeface="Calibri"/>
              <a:cs typeface="Calibri"/>
            </a:endParaRPr>
          </a:p>
        </p:txBody>
      </p:sp>
      <p:sp>
        <p:nvSpPr>
          <p:cNvPr id="4" name="Title 3">
            <a:extLst>
              <a:ext uri="{FF2B5EF4-FFF2-40B4-BE49-F238E27FC236}">
                <a16:creationId xmlns:a16="http://schemas.microsoft.com/office/drawing/2014/main" id="{56110598-1200-0D3B-F353-F265C2B5D7E9}"/>
              </a:ext>
            </a:extLst>
          </p:cNvPr>
          <p:cNvSpPr>
            <a:spLocks noGrp="1"/>
          </p:cNvSpPr>
          <p:nvPr>
            <p:ph type="title"/>
          </p:nvPr>
        </p:nvSpPr>
        <p:spPr>
          <a:xfrm>
            <a:off x="173352" y="281135"/>
            <a:ext cx="10972800" cy="646112"/>
          </a:xfrm>
        </p:spPr>
        <p:txBody>
          <a:bodyPr/>
          <a:lstStyle/>
          <a:p>
            <a:r>
              <a:rPr lang="en-US" sz="3200" dirty="0">
                <a:latin typeface="Calibri" panose="020F0502020204030204" pitchFamily="34" charset="0"/>
                <a:cs typeface="Calibri" panose="020F0502020204030204" pitchFamily="34" charset="0"/>
              </a:rPr>
              <a:t>EPA Activity </a:t>
            </a:r>
          </a:p>
        </p:txBody>
      </p:sp>
    </p:spTree>
    <p:extLst>
      <p:ext uri="{BB962C8B-B14F-4D97-AF65-F5344CB8AC3E}">
        <p14:creationId xmlns:p14="http://schemas.microsoft.com/office/powerpoint/2010/main" val="115877728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3E86-F53F-2E6C-B3B4-EEC97F3942E1}"/>
              </a:ext>
            </a:extLst>
          </p:cNvPr>
          <p:cNvSpPr>
            <a:spLocks noGrp="1"/>
          </p:cNvSpPr>
          <p:nvPr>
            <p:ph type="title"/>
          </p:nvPr>
        </p:nvSpPr>
        <p:spPr>
          <a:xfrm>
            <a:off x="1680622" y="1072753"/>
            <a:ext cx="6893840" cy="136698"/>
          </a:xfrm>
        </p:spPr>
        <p:txBody>
          <a:bodyPr>
            <a:noAutofit/>
          </a:bodyPr>
          <a:lstStyle/>
          <a:p>
            <a:r>
              <a:rPr lang="en-US" sz="2700" b="1" i="1" dirty="0">
                <a:solidFill>
                  <a:schemeClr val="bg1"/>
                </a:solidFill>
                <a:latin typeface="Tenorite"/>
                <a:cs typeface="Aparajita"/>
              </a:rPr>
              <a:t>TTB – Size Request and Rulemaking Update</a:t>
            </a:r>
            <a:endParaRPr lang="en-US" dirty="0">
              <a:solidFill>
                <a:schemeClr val="bg1"/>
              </a:solidFill>
            </a:endParaRPr>
          </a:p>
        </p:txBody>
      </p:sp>
      <p:sp>
        <p:nvSpPr>
          <p:cNvPr id="3" name="TextBox 2">
            <a:extLst>
              <a:ext uri="{FF2B5EF4-FFF2-40B4-BE49-F238E27FC236}">
                <a16:creationId xmlns:a16="http://schemas.microsoft.com/office/drawing/2014/main" id="{CF50DAD9-BDBE-1EC8-6549-C1D67AE9F3A3}"/>
              </a:ext>
            </a:extLst>
          </p:cNvPr>
          <p:cNvSpPr txBox="1"/>
          <p:nvPr/>
        </p:nvSpPr>
        <p:spPr>
          <a:xfrm>
            <a:off x="420233" y="856230"/>
            <a:ext cx="10305431" cy="551689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dirty="0">
                <a:latin typeface="Calibri" panose="020F0502020204030204" pitchFamily="34" charset="0"/>
                <a:cs typeface="Calibri" panose="020F0502020204030204" pitchFamily="34" charset="0"/>
              </a:rPr>
              <a:t>As part of a broader rulemaking, in July 2022 GPI submitted comments to the U.S. TTB (federal regulatory agency for the alcohol industry, housed under the Treasury Dept.), asking for specific size approvals for glass containers in the spirits and wine categories.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One of GPI's size requests (12 ounce/355ml for spirits) has long been approved for metal containers, based on an older statute referencing closures and container shape</a:t>
            </a:r>
            <a:endParaRPr lang="en-US" sz="2000" dirty="0">
              <a:latin typeface="Calibri" panose="020F0502020204030204" pitchFamily="34" charset="0"/>
              <a:ea typeface="Calibri"/>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Over the past 11 months, GPI has met with counsel and staff from the U.S. Senate Finance and House Ways and Means Committee, along with several Member offices, to educate them on the issue, and to push a decision forward from TTB</a:t>
            </a:r>
            <a:endParaRPr lang="en-US" sz="2000" dirty="0">
              <a:latin typeface="Calibri" panose="020F0502020204030204" pitchFamily="34" charset="0"/>
              <a:ea typeface="Calibri"/>
              <a:cs typeface="Calibri" panose="020F0502020204030204" pitchFamily="34" charset="0"/>
            </a:endParaRPr>
          </a:p>
          <a:p>
            <a:endParaRPr lang="en-US" sz="2000" b="1" i="1" dirty="0">
              <a:latin typeface="Calibri" panose="020F0502020204030204" pitchFamily="34" charset="0"/>
              <a:ea typeface="Calibri"/>
              <a:cs typeface="Calibri" panose="020F0502020204030204" pitchFamily="34" charset="0"/>
            </a:endParaRPr>
          </a:p>
          <a:p>
            <a:r>
              <a:rPr lang="en-US" sz="2000" b="1" dirty="0">
                <a:latin typeface="Calibri" panose="020F0502020204030204" pitchFamily="34" charset="0"/>
                <a:cs typeface="Calibri" panose="020F0502020204030204" pitchFamily="34" charset="0"/>
              </a:rPr>
              <a:t>Update</a:t>
            </a:r>
            <a:r>
              <a:rPr lang="en-US" sz="2000" dirty="0">
                <a:latin typeface="Calibri" panose="020F0502020204030204" pitchFamily="34" charset="0"/>
                <a:cs typeface="Calibri" panose="020F0502020204030204" pitchFamily="34" charset="0"/>
              </a:rPr>
              <a:t> –  As part of a GPI-driven 30-day comment period last month, TTB reopened consideration of fill sizes</a:t>
            </a:r>
          </a:p>
          <a:p>
            <a:endParaRPr lang="en-US" sz="2000" dirty="0">
              <a:latin typeface="Calibri" panose="020F0502020204030204" pitchFamily="34" charset="0"/>
              <a:cs typeface="Calibri" panose="020F0502020204030204" pitchFamily="34" charset="0"/>
            </a:endParaRPr>
          </a:p>
          <a:p>
            <a:r>
              <a:rPr lang="en-US" sz="2000" u="sng" dirty="0">
                <a:latin typeface="Calibri" panose="020F0502020204030204" pitchFamily="34" charset="0"/>
                <a:cs typeface="Calibri" panose="020F0502020204030204" pitchFamily="34" charset="0"/>
              </a:rPr>
              <a:t>GPI and member companies commented on the need for removal of restrictions for glass containers in spirits and wine fill sizes, placing an emphasis on the 355ml (12-ounce) bottle size for spirits</a:t>
            </a:r>
            <a:endParaRPr lang="en-US" sz="2000" u="sng" dirty="0">
              <a:latin typeface="Calibri" panose="020F0502020204030204" pitchFamily="34" charset="0"/>
              <a:ea typeface="Calibri"/>
              <a:cs typeface="Calibri" panose="020F0502020204030204" pitchFamily="34" charset="0"/>
            </a:endParaRPr>
          </a:p>
          <a:p>
            <a:endParaRPr lang="en-US" dirty="0">
              <a:latin typeface="Calibri"/>
              <a:ea typeface="Calibri"/>
              <a:cs typeface="Calibri"/>
            </a:endParaRPr>
          </a:p>
        </p:txBody>
      </p:sp>
      <p:sp>
        <p:nvSpPr>
          <p:cNvPr id="4" name="Title 1">
            <a:extLst>
              <a:ext uri="{FF2B5EF4-FFF2-40B4-BE49-F238E27FC236}">
                <a16:creationId xmlns:a16="http://schemas.microsoft.com/office/drawing/2014/main" id="{0E73295F-B871-C6AA-F5D6-9F6412A9AADF}"/>
              </a:ext>
            </a:extLst>
          </p:cNvPr>
          <p:cNvSpPr txBox="1">
            <a:spLocks/>
          </p:cNvSpPr>
          <p:nvPr/>
        </p:nvSpPr>
        <p:spPr bwMode="auto">
          <a:xfrm>
            <a:off x="199309" y="202950"/>
            <a:ext cx="7103534" cy="5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400" kern="1200">
                <a:solidFill>
                  <a:schemeClr val="accent1"/>
                </a:solidFill>
                <a:latin typeface="Calibri"/>
                <a:ea typeface="+mj-ea"/>
                <a:cs typeface="+mj-cs"/>
              </a:defRPr>
            </a:lvl1pPr>
            <a:lvl2pPr algn="l" defTabSz="457200" rtl="0" eaLnBrk="0" fontAlgn="base" hangingPunct="0">
              <a:spcBef>
                <a:spcPct val="0"/>
              </a:spcBef>
              <a:spcAft>
                <a:spcPct val="0"/>
              </a:spcAft>
              <a:defRPr sz="3400">
                <a:solidFill>
                  <a:schemeClr val="accent1"/>
                </a:solidFill>
                <a:latin typeface="Calibri" panose="020F0502020204030204" pitchFamily="34" charset="0"/>
              </a:defRPr>
            </a:lvl2pPr>
            <a:lvl3pPr algn="l" defTabSz="457200" rtl="0" eaLnBrk="0" fontAlgn="base" hangingPunct="0">
              <a:spcBef>
                <a:spcPct val="0"/>
              </a:spcBef>
              <a:spcAft>
                <a:spcPct val="0"/>
              </a:spcAft>
              <a:defRPr sz="3400">
                <a:solidFill>
                  <a:schemeClr val="accent1"/>
                </a:solidFill>
                <a:latin typeface="Calibri" panose="020F0502020204030204" pitchFamily="34" charset="0"/>
              </a:defRPr>
            </a:lvl3pPr>
            <a:lvl4pPr algn="l" defTabSz="457200" rtl="0" eaLnBrk="0" fontAlgn="base" hangingPunct="0">
              <a:spcBef>
                <a:spcPct val="0"/>
              </a:spcBef>
              <a:spcAft>
                <a:spcPct val="0"/>
              </a:spcAft>
              <a:defRPr sz="3400">
                <a:solidFill>
                  <a:schemeClr val="accent1"/>
                </a:solidFill>
                <a:latin typeface="Calibri" panose="020F0502020204030204" pitchFamily="34" charset="0"/>
              </a:defRPr>
            </a:lvl4pPr>
            <a:lvl5pPr algn="l" defTabSz="457200" rtl="0" eaLnBrk="0" fontAlgn="base" hangingPunct="0">
              <a:spcBef>
                <a:spcPct val="0"/>
              </a:spcBef>
              <a:spcAft>
                <a:spcPct val="0"/>
              </a:spcAft>
              <a:defRPr sz="3400">
                <a:solidFill>
                  <a:schemeClr val="accent1"/>
                </a:solidFill>
                <a:latin typeface="Calibri" panose="020F0502020204030204" pitchFamily="34" charset="0"/>
              </a:defRPr>
            </a:lvl5pPr>
            <a:lvl6pPr marL="457200" algn="l" defTabSz="457200" rtl="0" fontAlgn="base">
              <a:spcBef>
                <a:spcPct val="0"/>
              </a:spcBef>
              <a:spcAft>
                <a:spcPct val="0"/>
              </a:spcAft>
              <a:defRPr sz="3400">
                <a:solidFill>
                  <a:schemeClr val="accent1"/>
                </a:solidFill>
                <a:latin typeface="Calibri" panose="020F0502020204030204" pitchFamily="34" charset="0"/>
              </a:defRPr>
            </a:lvl6pPr>
            <a:lvl7pPr marL="914400" algn="l" defTabSz="457200" rtl="0" fontAlgn="base">
              <a:spcBef>
                <a:spcPct val="0"/>
              </a:spcBef>
              <a:spcAft>
                <a:spcPct val="0"/>
              </a:spcAft>
              <a:defRPr sz="3400">
                <a:solidFill>
                  <a:schemeClr val="accent1"/>
                </a:solidFill>
                <a:latin typeface="Calibri" panose="020F0502020204030204" pitchFamily="34" charset="0"/>
              </a:defRPr>
            </a:lvl7pPr>
            <a:lvl8pPr marL="1371600" algn="l" defTabSz="457200" rtl="0" fontAlgn="base">
              <a:spcBef>
                <a:spcPct val="0"/>
              </a:spcBef>
              <a:spcAft>
                <a:spcPct val="0"/>
              </a:spcAft>
              <a:defRPr sz="3400">
                <a:solidFill>
                  <a:schemeClr val="accent1"/>
                </a:solidFill>
                <a:latin typeface="Calibri" panose="020F0502020204030204" pitchFamily="34" charset="0"/>
              </a:defRPr>
            </a:lvl8pPr>
            <a:lvl9pPr marL="1828800" algn="l" defTabSz="457200" rtl="0" fontAlgn="base">
              <a:spcBef>
                <a:spcPct val="0"/>
              </a:spcBef>
              <a:spcAft>
                <a:spcPct val="0"/>
              </a:spcAft>
              <a:defRPr sz="3400">
                <a:solidFill>
                  <a:schemeClr val="accent1"/>
                </a:solidFill>
                <a:latin typeface="Calibri" panose="020F0502020204030204" pitchFamily="34" charset="0"/>
              </a:defRPr>
            </a:lvl9pPr>
          </a:lstStyle>
          <a:p>
            <a:r>
              <a:rPr lang="en-US" sz="3600" dirty="0">
                <a:latin typeface="Calibri Light" panose="020F0302020204030204" pitchFamily="34" charset="0"/>
                <a:cs typeface="Calibri Light" panose="020F0302020204030204" pitchFamily="34" charset="0"/>
              </a:rPr>
              <a:t>TTB Fill Size Rulemaking</a:t>
            </a:r>
          </a:p>
        </p:txBody>
      </p:sp>
    </p:spTree>
    <p:extLst>
      <p:ext uri="{BB962C8B-B14F-4D97-AF65-F5344CB8AC3E}">
        <p14:creationId xmlns:p14="http://schemas.microsoft.com/office/powerpoint/2010/main" val="261269652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51850A-B640-20FB-105F-9EF853648393}"/>
              </a:ext>
            </a:extLst>
          </p:cNvPr>
          <p:cNvSpPr>
            <a:spLocks noGrp="1"/>
          </p:cNvSpPr>
          <p:nvPr>
            <p:ph type="sldNum" idx="12"/>
          </p:nvPr>
        </p:nvSpPr>
        <p:spPr/>
        <p:txBody>
          <a:bodyPr/>
          <a:lstStyle/>
          <a:p>
            <a:fld id="{00000000-1234-1234-1234-123412341234}" type="slidenum">
              <a:rPr lang="en-US" smtClean="0"/>
              <a:pPr/>
              <a:t>19</a:t>
            </a:fld>
            <a:endParaRPr lang="en-US" dirty="0"/>
          </a:p>
        </p:txBody>
      </p:sp>
      <p:pic>
        <p:nvPicPr>
          <p:cNvPr id="3" name="Picture 2">
            <a:extLst>
              <a:ext uri="{FF2B5EF4-FFF2-40B4-BE49-F238E27FC236}">
                <a16:creationId xmlns:a16="http://schemas.microsoft.com/office/drawing/2014/main" id="{87657B67-30C6-8D83-ADF3-51592A6B0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2900" y="2022474"/>
            <a:ext cx="1752600" cy="2813050"/>
          </a:xfrm>
          <a:prstGeom prst="rect">
            <a:avLst/>
          </a:prstGeom>
        </p:spPr>
      </p:pic>
      <p:sp>
        <p:nvSpPr>
          <p:cNvPr id="6" name="Rectangle 5">
            <a:extLst>
              <a:ext uri="{FF2B5EF4-FFF2-40B4-BE49-F238E27FC236}">
                <a16:creationId xmlns:a16="http://schemas.microsoft.com/office/drawing/2014/main" id="{8141B89B-0B68-1EB5-148F-8FA9E13CE459}"/>
              </a:ext>
            </a:extLst>
          </p:cNvPr>
          <p:cNvSpPr/>
          <p:nvPr/>
        </p:nvSpPr>
        <p:spPr>
          <a:xfrm>
            <a:off x="3695700" y="3086100"/>
            <a:ext cx="2400300" cy="1155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Calibri" panose="020F0502020204030204" pitchFamily="34" charset="0"/>
              </a:rPr>
              <a:t>Spirits in 10-ounce glass bottles “ok</a:t>
            </a:r>
            <a:r>
              <a:rPr lang="en-US" dirty="0">
                <a:latin typeface="Calibri" panose="020F0502020204030204" pitchFamily="34" charset="0"/>
              </a:rPr>
              <a:t>”</a:t>
            </a:r>
          </a:p>
        </p:txBody>
      </p:sp>
      <p:cxnSp>
        <p:nvCxnSpPr>
          <p:cNvPr id="8" name="Straight Connector 7">
            <a:extLst>
              <a:ext uri="{FF2B5EF4-FFF2-40B4-BE49-F238E27FC236}">
                <a16:creationId xmlns:a16="http://schemas.microsoft.com/office/drawing/2014/main" id="{396A3AFF-34FB-D16D-CB34-8464E80EAB4D}"/>
              </a:ext>
            </a:extLst>
          </p:cNvPr>
          <p:cNvCxnSpPr>
            <a:cxnSpLocks/>
          </p:cNvCxnSpPr>
          <p:nvPr/>
        </p:nvCxnSpPr>
        <p:spPr>
          <a:xfrm>
            <a:off x="3251200" y="3636946"/>
            <a:ext cx="330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ED0BF8-C766-408B-8B38-F9B50AD6CB40}"/>
              </a:ext>
            </a:extLst>
          </p:cNvPr>
          <p:cNvSpPr txBox="1"/>
          <p:nvPr/>
        </p:nvSpPr>
        <p:spPr>
          <a:xfrm>
            <a:off x="-45813" y="194076"/>
            <a:ext cx="10435870" cy="646331"/>
          </a:xfrm>
          <a:prstGeom prst="rect">
            <a:avLst/>
          </a:prstGeom>
          <a:noFill/>
        </p:spPr>
        <p:txBody>
          <a:bodyPr wrap="none" rtlCol="0">
            <a:spAutoFit/>
          </a:bodyPr>
          <a:lstStyle/>
          <a:p>
            <a:r>
              <a:rPr lang="en-US" sz="3600" dirty="0">
                <a:solidFill>
                  <a:srgbClr val="398576"/>
                </a:solidFill>
                <a:latin typeface="Calibri Light" panose="020F0302020204030204" pitchFamily="34" charset="0"/>
                <a:cs typeface="Calibri Light" panose="020F0302020204030204" pitchFamily="34" charset="0"/>
              </a:rPr>
              <a:t>Current Marketplace Examples for 355ml Mixed Spirits</a:t>
            </a:r>
          </a:p>
        </p:txBody>
      </p:sp>
      <p:cxnSp>
        <p:nvCxnSpPr>
          <p:cNvPr id="13" name="Straight Connector 12">
            <a:extLst>
              <a:ext uri="{FF2B5EF4-FFF2-40B4-BE49-F238E27FC236}">
                <a16:creationId xmlns:a16="http://schemas.microsoft.com/office/drawing/2014/main" id="{B12CDCEA-68C1-8C98-7CAB-3A7BCB0BBDF5}"/>
              </a:ext>
            </a:extLst>
          </p:cNvPr>
          <p:cNvCxnSpPr>
            <a:cxnSpLocks/>
          </p:cNvCxnSpPr>
          <p:nvPr/>
        </p:nvCxnSpPr>
        <p:spPr>
          <a:xfrm>
            <a:off x="6248400" y="985798"/>
            <a:ext cx="0" cy="517163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04589A8-308C-DCF8-D6D9-D46D6CE4E5F4}"/>
              </a:ext>
            </a:extLst>
          </p:cNvPr>
          <p:cNvSpPr/>
          <p:nvPr/>
        </p:nvSpPr>
        <p:spPr>
          <a:xfrm>
            <a:off x="6376672" y="3022727"/>
            <a:ext cx="1918036" cy="1168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dirty="0">
                <a:latin typeface="Calibri" panose="020F0502020204030204" pitchFamily="34" charset="0"/>
              </a:rPr>
              <a:t>More popular 355ml (12-ounce) size currently approved ONLY for metal cans</a:t>
            </a:r>
          </a:p>
        </p:txBody>
      </p:sp>
      <p:sp>
        <p:nvSpPr>
          <p:cNvPr id="17" name="TextBox 16">
            <a:extLst>
              <a:ext uri="{FF2B5EF4-FFF2-40B4-BE49-F238E27FC236}">
                <a16:creationId xmlns:a16="http://schemas.microsoft.com/office/drawing/2014/main" id="{16FB492A-AA0C-381F-67D4-E74C3D6E5FAF}"/>
              </a:ext>
            </a:extLst>
          </p:cNvPr>
          <p:cNvSpPr txBox="1"/>
          <p:nvPr/>
        </p:nvSpPr>
        <p:spPr>
          <a:xfrm>
            <a:off x="2971800" y="6272295"/>
            <a:ext cx="6046848" cy="307777"/>
          </a:xfrm>
          <a:prstGeom prst="rect">
            <a:avLst/>
          </a:prstGeom>
          <a:noFill/>
        </p:spPr>
        <p:txBody>
          <a:bodyPr wrap="none" rtlCol="0">
            <a:spAutoFit/>
          </a:bodyPr>
          <a:lstStyle/>
          <a:p>
            <a:r>
              <a:rPr lang="en-US" dirty="0">
                <a:solidFill>
                  <a:schemeClr val="bg2">
                    <a:lumMod val="10000"/>
                  </a:schemeClr>
                </a:solidFill>
                <a:latin typeface="Calibri" panose="020F0502020204030204" pitchFamily="34" charset="0"/>
                <a:cs typeface="Calibri" panose="020F0502020204030204" pitchFamily="34" charset="0"/>
              </a:rPr>
              <a:t>355ml spirits size approval for glass would open up additional customer markets</a:t>
            </a:r>
          </a:p>
        </p:txBody>
      </p:sp>
      <p:pic>
        <p:nvPicPr>
          <p:cNvPr id="19" name="Picture 18">
            <a:extLst>
              <a:ext uri="{FF2B5EF4-FFF2-40B4-BE49-F238E27FC236}">
                <a16:creationId xmlns:a16="http://schemas.microsoft.com/office/drawing/2014/main" id="{397218A2-A3F8-6D43-69E0-65913DC830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6672" y="1284256"/>
            <a:ext cx="1749077" cy="1350165"/>
          </a:xfrm>
          <a:prstGeom prst="rect">
            <a:avLst/>
          </a:prstGeom>
        </p:spPr>
      </p:pic>
      <p:pic>
        <p:nvPicPr>
          <p:cNvPr id="20" name="Picture 19">
            <a:extLst>
              <a:ext uri="{FF2B5EF4-FFF2-40B4-BE49-F238E27FC236}">
                <a16:creationId xmlns:a16="http://schemas.microsoft.com/office/drawing/2014/main" id="{B216ED35-80D5-5CBF-6468-159441004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468" y="4324751"/>
            <a:ext cx="1523532" cy="1749734"/>
          </a:xfrm>
          <a:prstGeom prst="rect">
            <a:avLst/>
          </a:prstGeom>
        </p:spPr>
      </p:pic>
      <p:pic>
        <p:nvPicPr>
          <p:cNvPr id="21" name="Picture 20">
            <a:extLst>
              <a:ext uri="{FF2B5EF4-FFF2-40B4-BE49-F238E27FC236}">
                <a16:creationId xmlns:a16="http://schemas.microsoft.com/office/drawing/2014/main" id="{D4E66646-341A-AA66-BDC9-B7841F90FF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4645" y="4381643"/>
            <a:ext cx="2125412" cy="1635950"/>
          </a:xfrm>
          <a:prstGeom prst="rect">
            <a:avLst/>
          </a:prstGeom>
        </p:spPr>
      </p:pic>
      <p:pic>
        <p:nvPicPr>
          <p:cNvPr id="22" name="Picture 21">
            <a:extLst>
              <a:ext uri="{FF2B5EF4-FFF2-40B4-BE49-F238E27FC236}">
                <a16:creationId xmlns:a16="http://schemas.microsoft.com/office/drawing/2014/main" id="{7AD008D3-B720-131F-03A5-26A29680C0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67723" y="750277"/>
            <a:ext cx="997728" cy="1635951"/>
          </a:xfrm>
          <a:prstGeom prst="rect">
            <a:avLst/>
          </a:prstGeom>
        </p:spPr>
      </p:pic>
      <p:pic>
        <p:nvPicPr>
          <p:cNvPr id="25" name="Picture 24">
            <a:extLst>
              <a:ext uri="{FF2B5EF4-FFF2-40B4-BE49-F238E27FC236}">
                <a16:creationId xmlns:a16="http://schemas.microsoft.com/office/drawing/2014/main" id="{9570AA4E-C815-8B34-CE7A-E79F7D4FF4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31287" y="2488795"/>
            <a:ext cx="2342264" cy="1777991"/>
          </a:xfrm>
          <a:prstGeom prst="rect">
            <a:avLst/>
          </a:prstGeom>
        </p:spPr>
      </p:pic>
      <p:pic>
        <p:nvPicPr>
          <p:cNvPr id="26" name="Picture 25">
            <a:extLst>
              <a:ext uri="{FF2B5EF4-FFF2-40B4-BE49-F238E27FC236}">
                <a16:creationId xmlns:a16="http://schemas.microsoft.com/office/drawing/2014/main" id="{1F7D1839-CA98-7DAE-5481-395658BC20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28997" y="776703"/>
            <a:ext cx="722103" cy="1635951"/>
          </a:xfrm>
          <a:prstGeom prst="rect">
            <a:avLst/>
          </a:prstGeom>
        </p:spPr>
      </p:pic>
      <p:pic>
        <p:nvPicPr>
          <p:cNvPr id="27" name="Google Shape;511;g1a1b96bfffb_7_66">
            <a:extLst>
              <a:ext uri="{FF2B5EF4-FFF2-40B4-BE49-F238E27FC236}">
                <a16:creationId xmlns:a16="http://schemas.microsoft.com/office/drawing/2014/main" id="{A86A13B1-0B86-8B53-E383-97A7CB8A8D92}"/>
              </a:ext>
            </a:extLst>
          </p:cNvPr>
          <p:cNvPicPr preferRelativeResize="0"/>
          <p:nvPr/>
        </p:nvPicPr>
        <p:blipFill rotWithShape="1">
          <a:blip r:embed="rId9">
            <a:alphaModFix/>
          </a:blip>
          <a:srcRect/>
          <a:stretch/>
        </p:blipFill>
        <p:spPr>
          <a:xfrm>
            <a:off x="100597" y="58201"/>
            <a:ext cx="2343150" cy="238125"/>
          </a:xfrm>
          <a:prstGeom prst="rect">
            <a:avLst/>
          </a:prstGeom>
          <a:noFill/>
          <a:ln>
            <a:noFill/>
          </a:ln>
        </p:spPr>
      </p:pic>
    </p:spTree>
    <p:extLst>
      <p:ext uri="{BB962C8B-B14F-4D97-AF65-F5344CB8AC3E}">
        <p14:creationId xmlns:p14="http://schemas.microsoft.com/office/powerpoint/2010/main" val="1368991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2B41-6DCF-D240-A4C8-5EFC57AEB758}"/>
              </a:ext>
            </a:extLst>
          </p:cNvPr>
          <p:cNvSpPr>
            <a:spLocks noGrp="1"/>
          </p:cNvSpPr>
          <p:nvPr>
            <p:ph type="title"/>
          </p:nvPr>
        </p:nvSpPr>
        <p:spPr>
          <a:xfrm>
            <a:off x="7718782" y="3114680"/>
            <a:ext cx="5507766" cy="1362075"/>
          </a:xfrm>
        </p:spPr>
        <p:txBody>
          <a:bodyPr/>
          <a:lstStyle/>
          <a:p>
            <a:pPr algn="l"/>
            <a:r>
              <a:rPr lang="en-US" dirty="0"/>
              <a:t>Kevin Hardie</a:t>
            </a:r>
            <a:br>
              <a:rPr lang="en-US" dirty="0"/>
            </a:br>
            <a:br>
              <a:rPr lang="en-US" dirty="0"/>
            </a:br>
            <a:br>
              <a:rPr lang="en-US" dirty="0"/>
            </a:br>
            <a:r>
              <a:rPr lang="en-US" sz="2400" dirty="0"/>
              <a:t>GPI Protective League Consultant</a:t>
            </a:r>
          </a:p>
        </p:txBody>
      </p:sp>
    </p:spTree>
    <p:extLst>
      <p:ext uri="{BB962C8B-B14F-4D97-AF65-F5344CB8AC3E}">
        <p14:creationId xmlns:p14="http://schemas.microsoft.com/office/powerpoint/2010/main" val="276448048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C730-811F-409A-3F03-06FE94207A36}"/>
              </a:ext>
            </a:extLst>
          </p:cNvPr>
          <p:cNvSpPr>
            <a:spLocks noGrp="1"/>
          </p:cNvSpPr>
          <p:nvPr>
            <p:ph type="title"/>
          </p:nvPr>
        </p:nvSpPr>
        <p:spPr>
          <a:xfrm>
            <a:off x="196671" y="328537"/>
            <a:ext cx="10972800" cy="646112"/>
          </a:xfrm>
        </p:spPr>
        <p:txBody>
          <a:bodyPr/>
          <a:lstStyle/>
          <a:p>
            <a:r>
              <a:rPr lang="en-US" dirty="0"/>
              <a:t>Visit GPI’s Workforce Section</a:t>
            </a:r>
          </a:p>
        </p:txBody>
      </p:sp>
      <p:sp>
        <p:nvSpPr>
          <p:cNvPr id="4" name="Slide Number Placeholder 3">
            <a:extLst>
              <a:ext uri="{FF2B5EF4-FFF2-40B4-BE49-F238E27FC236}">
                <a16:creationId xmlns:a16="http://schemas.microsoft.com/office/drawing/2014/main" id="{B098D1E9-83A6-412D-E00C-8993AA1F6D8F}"/>
              </a:ext>
            </a:extLst>
          </p:cNvPr>
          <p:cNvSpPr>
            <a:spLocks noGrp="1"/>
          </p:cNvSpPr>
          <p:nvPr>
            <p:ph type="sldNum" sz="quarter" idx="12"/>
          </p:nvPr>
        </p:nvSpPr>
        <p:spPr/>
        <p:txBody>
          <a:bodyPr/>
          <a:lstStyle/>
          <a:p>
            <a:pPr>
              <a:defRPr/>
            </a:pPr>
            <a:fld id="{3894F41F-1787-DC47-AA4B-BAA6427AD4E9}" type="slidenum">
              <a:rPr lang="en-US" smtClean="0"/>
              <a:pPr>
                <a:defRPr/>
              </a:pPr>
              <a:t>20</a:t>
            </a:fld>
            <a:endParaRPr lang="en-US" dirty="0"/>
          </a:p>
        </p:txBody>
      </p:sp>
      <p:pic>
        <p:nvPicPr>
          <p:cNvPr id="7" name="Picture 6">
            <a:extLst>
              <a:ext uri="{FF2B5EF4-FFF2-40B4-BE49-F238E27FC236}">
                <a16:creationId xmlns:a16="http://schemas.microsoft.com/office/drawing/2014/main" id="{60FC65CA-BEA0-3790-20E7-15B17A7983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5" y="1142551"/>
            <a:ext cx="9304421" cy="5203022"/>
          </a:xfrm>
          <a:prstGeom prst="rect">
            <a:avLst/>
          </a:prstGeom>
        </p:spPr>
      </p:pic>
    </p:spTree>
    <p:extLst>
      <p:ext uri="{BB962C8B-B14F-4D97-AF65-F5344CB8AC3E}">
        <p14:creationId xmlns:p14="http://schemas.microsoft.com/office/powerpoint/2010/main" val="314405311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3E86-F53F-2E6C-B3B4-EEC97F3942E1}"/>
              </a:ext>
            </a:extLst>
          </p:cNvPr>
          <p:cNvSpPr>
            <a:spLocks noGrp="1"/>
          </p:cNvSpPr>
          <p:nvPr>
            <p:ph type="title"/>
          </p:nvPr>
        </p:nvSpPr>
        <p:spPr>
          <a:xfrm>
            <a:off x="1768928" y="1073940"/>
            <a:ext cx="5129645" cy="169828"/>
          </a:xfrm>
        </p:spPr>
        <p:txBody>
          <a:bodyPr>
            <a:noAutofit/>
          </a:bodyPr>
          <a:lstStyle/>
          <a:p>
            <a:r>
              <a:rPr lang="en-US" sz="2700" b="1" i="1" dirty="0">
                <a:solidFill>
                  <a:schemeClr val="bg1"/>
                </a:solidFill>
                <a:latin typeface="Tenorite"/>
                <a:cs typeface="Aparajita"/>
              </a:rPr>
              <a:t>Marketing</a:t>
            </a:r>
          </a:p>
        </p:txBody>
      </p:sp>
      <p:sp>
        <p:nvSpPr>
          <p:cNvPr id="6" name="Title 1">
            <a:extLst>
              <a:ext uri="{FF2B5EF4-FFF2-40B4-BE49-F238E27FC236}">
                <a16:creationId xmlns:a16="http://schemas.microsoft.com/office/drawing/2014/main" id="{A3A67845-B25B-51B4-5029-13E3667A4AC4}"/>
              </a:ext>
            </a:extLst>
          </p:cNvPr>
          <p:cNvSpPr txBox="1">
            <a:spLocks/>
          </p:cNvSpPr>
          <p:nvPr/>
        </p:nvSpPr>
        <p:spPr>
          <a:xfrm>
            <a:off x="271291" y="642359"/>
            <a:ext cx="7701635" cy="3273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8E80"/>
                </a:solidFill>
                <a:latin typeface="Calibri Light" panose="020F0302020204030204" pitchFamily="34" charset="0"/>
                <a:ea typeface="Calibri Light"/>
                <a:cs typeface="Calibri Light" panose="020F0302020204030204" pitchFamily="34" charset="0"/>
              </a:rPr>
              <a:t>2024 EcoSurvey</a:t>
            </a:r>
          </a:p>
          <a:p>
            <a:r>
              <a:rPr lang="en-US" sz="3200" dirty="0">
                <a:solidFill>
                  <a:srgbClr val="008E80"/>
                </a:solidFill>
                <a:latin typeface="Calibri Light" panose="020F0302020204030204" pitchFamily="34" charset="0"/>
                <a:ea typeface="Calibri Light"/>
                <a:cs typeface="Calibri Light" panose="020F0302020204030204" pitchFamily="34" charset="0"/>
              </a:rPr>
              <a:t>KEY TAKEAWAYS</a:t>
            </a:r>
          </a:p>
        </p:txBody>
      </p:sp>
      <p:pic>
        <p:nvPicPr>
          <p:cNvPr id="3" name="Picture 2" descr="A few words on a white background&#10;&#10;Description automatically generated">
            <a:extLst>
              <a:ext uri="{FF2B5EF4-FFF2-40B4-BE49-F238E27FC236}">
                <a16:creationId xmlns:a16="http://schemas.microsoft.com/office/drawing/2014/main" id="{4395D961-1A52-BFC5-08FE-C7259ABE0F3F}"/>
              </a:ext>
            </a:extLst>
          </p:cNvPr>
          <p:cNvPicPr>
            <a:picLocks noChangeAspect="1"/>
          </p:cNvPicPr>
          <p:nvPr/>
        </p:nvPicPr>
        <p:blipFill>
          <a:blip r:embed="rId2" cstate="email">
            <a:extLst>
              <a:ext uri="{28A0092B-C50C-407E-A947-70E740481C1C}">
                <a14:useLocalDpi xmlns:a14="http://schemas.microsoft.com/office/drawing/2010/main"/>
              </a:ext>
            </a:extLst>
          </a:blip>
          <a:srcRect b="-141"/>
          <a:stretch/>
        </p:blipFill>
        <p:spPr>
          <a:xfrm>
            <a:off x="544988" y="1554151"/>
            <a:ext cx="10546085" cy="4397469"/>
          </a:xfrm>
          <a:prstGeom prst="rect">
            <a:avLst/>
          </a:prstGeom>
        </p:spPr>
      </p:pic>
    </p:spTree>
    <p:extLst>
      <p:ext uri="{BB962C8B-B14F-4D97-AF65-F5344CB8AC3E}">
        <p14:creationId xmlns:p14="http://schemas.microsoft.com/office/powerpoint/2010/main" val="406756354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C1BAA3-5626-B5D1-79D2-CAAF63831D45}"/>
              </a:ext>
            </a:extLst>
          </p:cNvPr>
          <p:cNvSpPr/>
          <p:nvPr/>
        </p:nvSpPr>
        <p:spPr>
          <a:xfrm>
            <a:off x="198626" y="229076"/>
            <a:ext cx="9413084" cy="672596"/>
          </a:xfrm>
          <a:prstGeom prst="rect">
            <a:avLst/>
          </a:prstGeom>
          <a:solidFill>
            <a:srgbClr val="008E8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TextBox 23">
            <a:extLst>
              <a:ext uri="{FF2B5EF4-FFF2-40B4-BE49-F238E27FC236}">
                <a16:creationId xmlns:a16="http://schemas.microsoft.com/office/drawing/2014/main" id="{216E62C3-D85E-92E1-64DD-58619F7550CE}"/>
              </a:ext>
            </a:extLst>
          </p:cNvPr>
          <p:cNvSpPr txBox="1"/>
          <p:nvPr/>
        </p:nvSpPr>
        <p:spPr>
          <a:xfrm>
            <a:off x="466517" y="233563"/>
            <a:ext cx="5957638"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dirty="0">
                <a:solidFill>
                  <a:schemeClr val="bg1"/>
                </a:solidFill>
                <a:latin typeface="Calibri" panose="020F0502020204030204" pitchFamily="34" charset="0"/>
                <a:cs typeface="Calibri" panose="020F0502020204030204" pitchFamily="34" charset="0"/>
              </a:rPr>
              <a:t>EcoFocus</a:t>
            </a:r>
            <a:r>
              <a:rPr lang="en-US" sz="2700" dirty="0">
                <a:solidFill>
                  <a:schemeClr val="bg1"/>
                </a:solidFill>
                <a:latin typeface="Tenorite"/>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E66AD0D-D1C2-B012-353D-24BC6847C2D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000" y="1293906"/>
            <a:ext cx="9140368" cy="4998720"/>
          </a:xfrm>
          <a:prstGeom prst="rect">
            <a:avLst/>
          </a:prstGeom>
        </p:spPr>
      </p:pic>
    </p:spTree>
    <p:extLst>
      <p:ext uri="{BB962C8B-B14F-4D97-AF65-F5344CB8AC3E}">
        <p14:creationId xmlns:p14="http://schemas.microsoft.com/office/powerpoint/2010/main" val="152678303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C1BAA3-5626-B5D1-79D2-CAAF63831D45}"/>
              </a:ext>
            </a:extLst>
          </p:cNvPr>
          <p:cNvSpPr/>
          <p:nvPr/>
        </p:nvSpPr>
        <p:spPr>
          <a:xfrm>
            <a:off x="176462" y="270438"/>
            <a:ext cx="10005769" cy="818868"/>
          </a:xfrm>
          <a:prstGeom prst="rect">
            <a:avLst/>
          </a:prstGeom>
          <a:solidFill>
            <a:srgbClr val="008E8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TextBox 23">
            <a:extLst>
              <a:ext uri="{FF2B5EF4-FFF2-40B4-BE49-F238E27FC236}">
                <a16:creationId xmlns:a16="http://schemas.microsoft.com/office/drawing/2014/main" id="{216E62C3-D85E-92E1-64DD-58619F7550CE}"/>
              </a:ext>
            </a:extLst>
          </p:cNvPr>
          <p:cNvSpPr txBox="1"/>
          <p:nvPr/>
        </p:nvSpPr>
        <p:spPr>
          <a:xfrm>
            <a:off x="373473" y="367528"/>
            <a:ext cx="7342780"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dirty="0">
                <a:solidFill>
                  <a:schemeClr val="bg1"/>
                </a:solidFill>
                <a:latin typeface="Calibri" panose="020F0502020204030204" pitchFamily="34" charset="0"/>
                <a:cs typeface="Calibri" panose="020F0502020204030204" pitchFamily="34" charset="0"/>
              </a:rPr>
              <a:t>EcoFocus</a:t>
            </a:r>
            <a:r>
              <a:rPr lang="en-US" sz="2700" dirty="0">
                <a:solidFill>
                  <a:schemeClr val="bg1"/>
                </a:solidFill>
                <a:latin typeface="Tenorite"/>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pic>
        <p:nvPicPr>
          <p:cNvPr id="2" name="Picture 1" descr="A diagram of a recyclable product&#10;&#10;Description automatically generated">
            <a:extLst>
              <a:ext uri="{FF2B5EF4-FFF2-40B4-BE49-F238E27FC236}">
                <a16:creationId xmlns:a16="http://schemas.microsoft.com/office/drawing/2014/main" id="{4341AE94-AF7C-5AAD-70A2-0CEE8052A90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524000" y="2271668"/>
            <a:ext cx="9140368" cy="4586333"/>
          </a:xfrm>
          <a:prstGeom prst="rect">
            <a:avLst/>
          </a:prstGeom>
        </p:spPr>
      </p:pic>
    </p:spTree>
    <p:extLst>
      <p:ext uri="{BB962C8B-B14F-4D97-AF65-F5344CB8AC3E}">
        <p14:creationId xmlns:p14="http://schemas.microsoft.com/office/powerpoint/2010/main" val="7419298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4E348F-4B9A-3956-930C-7A340DC297B9}"/>
              </a:ext>
            </a:extLst>
          </p:cNvPr>
          <p:cNvSpPr>
            <a:spLocks noGrp="1"/>
          </p:cNvSpPr>
          <p:nvPr>
            <p:ph type="sldNum" sz="quarter" idx="12"/>
          </p:nvPr>
        </p:nvSpPr>
        <p:spPr/>
        <p:txBody>
          <a:bodyPr/>
          <a:lstStyle/>
          <a:p>
            <a:pPr>
              <a:defRPr/>
            </a:pPr>
            <a:fld id="{1CDDC7DA-ACA2-C949-A2F6-7C0FCD757C9D}" type="slidenum">
              <a:rPr lang="en-US" smtClean="0"/>
              <a:pPr>
                <a:defRPr/>
              </a:pPr>
              <a:t>24</a:t>
            </a:fld>
            <a:endParaRPr lang="en-US" dirty="0"/>
          </a:p>
        </p:txBody>
      </p:sp>
      <p:pic>
        <p:nvPicPr>
          <p:cNvPr id="5" name="Picture 4" descr="A screenshot of a calendar&#10;&#10;Description automatically generated">
            <a:extLst>
              <a:ext uri="{FF2B5EF4-FFF2-40B4-BE49-F238E27FC236}">
                <a16:creationId xmlns:a16="http://schemas.microsoft.com/office/drawing/2014/main" id="{B37470B8-B862-7DCE-D231-7658FE6327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4220" y="151363"/>
            <a:ext cx="8183559" cy="4375477"/>
          </a:xfrm>
          <a:prstGeom prst="rect">
            <a:avLst/>
          </a:prstGeom>
        </p:spPr>
      </p:pic>
      <p:sp>
        <p:nvSpPr>
          <p:cNvPr id="4" name="TextBox 3">
            <a:extLst>
              <a:ext uri="{FF2B5EF4-FFF2-40B4-BE49-F238E27FC236}">
                <a16:creationId xmlns:a16="http://schemas.microsoft.com/office/drawing/2014/main" id="{C5E1B45D-BEB5-4A6A-4CA5-89299728011B}"/>
              </a:ext>
            </a:extLst>
          </p:cNvPr>
          <p:cNvSpPr txBox="1"/>
          <p:nvPr/>
        </p:nvSpPr>
        <p:spPr>
          <a:xfrm>
            <a:off x="1597152" y="4518898"/>
            <a:ext cx="8997696" cy="2339102"/>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GPI and member companies continue to engage regulators and other stakeholders on extended producer responsibility (EPR) requirements for CA, CO, IL, MD, ME and OR</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EPR programs require brand packaging in glass, and other packaging formats to pay for the bulk of in-state recycling programs</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GPI seeks to make sure glass is not competitively disadvantaged with respect to cans, plastic or aseptic packaging, as fees and other requirements are established for brands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43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2846f60c6e_0_811"/>
          <p:cNvSpPr txBox="1">
            <a:spLocks noGrp="1"/>
          </p:cNvSpPr>
          <p:nvPr>
            <p:ph type="title" idx="4294967295"/>
          </p:nvPr>
        </p:nvSpPr>
        <p:spPr>
          <a:xfrm>
            <a:off x="549201" y="532868"/>
            <a:ext cx="6974325" cy="496259"/>
          </a:xfrm>
          <a:prstGeom prst="rect">
            <a:avLst/>
          </a:prstGeom>
          <a:noFill/>
          <a:ln>
            <a:noFill/>
          </a:ln>
        </p:spPr>
        <p:txBody>
          <a:bodyPr spcFirstLastPara="1" vert="horz" wrap="square" lIns="68569" tIns="34275" rIns="68569" bIns="34275" numCol="1" anchor="ctr" anchorCtr="0" compatLnSpc="1">
            <a:prstTxWarp prst="textNoShape">
              <a:avLst/>
            </a:prstTxWarp>
            <a:spAutoFit/>
          </a:bodyPr>
          <a:lstStyle/>
          <a:p>
            <a:r>
              <a:rPr lang="en-US" sz="2775" dirty="0"/>
              <a:t>2025 Clear Choice Award Nominations Open </a:t>
            </a:r>
            <a:endParaRPr sz="2775" dirty="0"/>
          </a:p>
        </p:txBody>
      </p:sp>
      <p:pic>
        <p:nvPicPr>
          <p:cNvPr id="430" name="Google Shape;430;g22846f60c6e_0_811"/>
          <p:cNvPicPr preferRelativeResize="0"/>
          <p:nvPr/>
        </p:nvPicPr>
        <p:blipFill rotWithShape="1">
          <a:blip r:embed="rId3">
            <a:alphaModFix/>
          </a:blip>
          <a:srcRect/>
          <a:stretch/>
        </p:blipFill>
        <p:spPr>
          <a:xfrm>
            <a:off x="233493" y="204298"/>
            <a:ext cx="2343150" cy="237744"/>
          </a:xfrm>
          <a:prstGeom prst="rect">
            <a:avLst/>
          </a:prstGeom>
          <a:noFill/>
          <a:ln>
            <a:noFill/>
          </a:ln>
        </p:spPr>
      </p:pic>
      <p:sp>
        <p:nvSpPr>
          <p:cNvPr id="431" name="Google Shape;431;g22846f60c6e_0_811"/>
          <p:cNvSpPr/>
          <p:nvPr/>
        </p:nvSpPr>
        <p:spPr>
          <a:xfrm>
            <a:off x="1707900" y="5025405"/>
            <a:ext cx="1642950" cy="8862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dirty="0">
              <a:latin typeface="Calibri" panose="020F0502020204030204" pitchFamily="34" charset="0"/>
              <a:cs typeface="Calibri" panose="020F0502020204030204" pitchFamily="34" charset="0"/>
            </a:endParaRPr>
          </a:p>
        </p:txBody>
      </p:sp>
      <p:pic>
        <p:nvPicPr>
          <p:cNvPr id="432" name="Google Shape;432;g22846f60c6e_0_8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126" y="5018477"/>
            <a:ext cx="1390142" cy="774299"/>
          </a:xfrm>
          <a:prstGeom prst="rect">
            <a:avLst/>
          </a:prstGeom>
          <a:noFill/>
          <a:ln>
            <a:noFill/>
          </a:ln>
        </p:spPr>
      </p:pic>
      <p:sp>
        <p:nvSpPr>
          <p:cNvPr id="434" name="Google Shape;434;g22846f60c6e_0_811"/>
          <p:cNvSpPr/>
          <p:nvPr/>
        </p:nvSpPr>
        <p:spPr>
          <a:xfrm>
            <a:off x="1707900" y="5025405"/>
            <a:ext cx="1642950" cy="8862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dirty="0">
              <a:latin typeface="Calibri" panose="020F0502020204030204" pitchFamily="34" charset="0"/>
              <a:cs typeface="Calibri" panose="020F0502020204030204" pitchFamily="34" charset="0"/>
            </a:endParaRPr>
          </a:p>
        </p:txBody>
      </p:sp>
      <p:pic>
        <p:nvPicPr>
          <p:cNvPr id="435" name="Google Shape;435;g22846f60c6e_0_8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3126" y="5018477"/>
            <a:ext cx="1390142" cy="774299"/>
          </a:xfrm>
          <a:prstGeom prst="rect">
            <a:avLst/>
          </a:prstGeom>
          <a:noFill/>
          <a:ln>
            <a:noFill/>
          </a:ln>
        </p:spPr>
      </p:pic>
      <p:sp>
        <p:nvSpPr>
          <p:cNvPr id="436" name="Google Shape;436;g22846f60c6e_0_811"/>
          <p:cNvSpPr/>
          <p:nvPr/>
        </p:nvSpPr>
        <p:spPr>
          <a:xfrm>
            <a:off x="1707900" y="5025405"/>
            <a:ext cx="1642950" cy="8862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721B64A-639D-5322-2883-59EF51CD88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9531" y="1119583"/>
            <a:ext cx="8487132" cy="5700790"/>
          </a:xfrm>
          <a:prstGeom prst="rect">
            <a:avLst/>
          </a:prstGeom>
        </p:spPr>
      </p:pic>
    </p:spTree>
    <p:extLst>
      <p:ext uri="{BB962C8B-B14F-4D97-AF65-F5344CB8AC3E}">
        <p14:creationId xmlns:p14="http://schemas.microsoft.com/office/powerpoint/2010/main" val="222679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6dfd03f27f_0_194"/>
          <p:cNvSpPr txBox="1">
            <a:spLocks noGrp="1"/>
          </p:cNvSpPr>
          <p:nvPr>
            <p:ph type="title" idx="4294967295"/>
          </p:nvPr>
        </p:nvSpPr>
        <p:spPr>
          <a:xfrm>
            <a:off x="258816" y="541511"/>
            <a:ext cx="7898175" cy="491850"/>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r>
              <a:rPr lang="en-US" sz="2800" dirty="0">
                <a:solidFill>
                  <a:srgbClr val="398576"/>
                </a:solidFill>
                <a:latin typeface="Calibri" panose="020F0502020204030204" pitchFamily="34" charset="0"/>
              </a:rPr>
              <a:t>2025 Clear Choice Award Categories</a:t>
            </a:r>
            <a:endParaRPr sz="2800" dirty="0">
              <a:solidFill>
                <a:srgbClr val="398576"/>
              </a:solidFill>
            </a:endParaRPr>
          </a:p>
        </p:txBody>
      </p:sp>
      <p:pic>
        <p:nvPicPr>
          <p:cNvPr id="271" name="Google Shape;271;g26dfd03f27f_0_194"/>
          <p:cNvPicPr preferRelativeResize="0"/>
          <p:nvPr/>
        </p:nvPicPr>
        <p:blipFill rotWithShape="1">
          <a:blip r:embed="rId3">
            <a:alphaModFix/>
          </a:blip>
          <a:srcRect/>
          <a:stretch/>
        </p:blipFill>
        <p:spPr>
          <a:xfrm>
            <a:off x="242774" y="164417"/>
            <a:ext cx="2343150" cy="238125"/>
          </a:xfrm>
          <a:prstGeom prst="rect">
            <a:avLst/>
          </a:prstGeom>
          <a:noFill/>
          <a:ln>
            <a:noFill/>
          </a:ln>
        </p:spPr>
      </p:pic>
      <p:sp>
        <p:nvSpPr>
          <p:cNvPr id="272" name="Google Shape;272;g26dfd03f27f_0_194"/>
          <p:cNvSpPr/>
          <p:nvPr/>
        </p:nvSpPr>
        <p:spPr>
          <a:xfrm>
            <a:off x="1707900" y="5025405"/>
            <a:ext cx="1642950" cy="886275"/>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dirty="0">
              <a:latin typeface="Calibri" panose="020F0502020204030204" pitchFamily="34" charset="0"/>
              <a:cs typeface="Calibri" panose="020F0502020204030204" pitchFamily="34" charset="0"/>
            </a:endParaRPr>
          </a:p>
        </p:txBody>
      </p:sp>
      <p:sp>
        <p:nvSpPr>
          <p:cNvPr id="274" name="Google Shape;274;g26dfd03f27f_0_194"/>
          <p:cNvSpPr txBox="1"/>
          <p:nvPr/>
        </p:nvSpPr>
        <p:spPr>
          <a:xfrm>
            <a:off x="882581" y="1802099"/>
            <a:ext cx="4411314" cy="3146985"/>
          </a:xfrm>
          <a:prstGeom prst="rect">
            <a:avLst/>
          </a:prstGeom>
          <a:noFill/>
          <a:ln>
            <a:noFill/>
          </a:ln>
        </p:spPr>
        <p:txBody>
          <a:bodyPr spcFirstLastPara="1" wrap="square" lIns="68569" tIns="34275" rIns="68569" bIns="34275" anchor="t" anchorCtr="0">
            <a:spAutoFit/>
          </a:bodyPr>
          <a:lstStyle/>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Beer, Cider &amp; Flavored Alcoholic Beverages</a:t>
            </a:r>
          </a:p>
          <a:p>
            <a:pPr algn="l"/>
            <a:endParaRPr lang="en-US" sz="2100" dirty="0">
              <a:solidFill>
                <a:srgbClr val="222222"/>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Food</a:t>
            </a:r>
          </a:p>
          <a:p>
            <a:pPr algn="l"/>
            <a:endParaRPr lang="en-US" sz="2100" dirty="0">
              <a:solidFill>
                <a:srgbClr val="222222"/>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Spirits</a:t>
            </a:r>
          </a:p>
          <a:p>
            <a:pPr marL="342900" indent="-342900">
              <a:buFont typeface="Wingdings" pitchFamily="2" charset="2"/>
              <a:buChar char="§"/>
            </a:pPr>
            <a:endParaRPr lang="en-US" sz="2100" dirty="0">
              <a:solidFill>
                <a:srgbClr val="222222"/>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Wine</a:t>
            </a:r>
          </a:p>
          <a:p>
            <a:pPr algn="l"/>
            <a:br>
              <a:rPr lang="en-US" sz="1600" dirty="0">
                <a:latin typeface="Calibri" panose="020F0502020204030204" pitchFamily="34" charset="0"/>
                <a:cs typeface="Calibri" panose="020F0502020204030204" pitchFamily="34" charset="0"/>
              </a:rPr>
            </a:br>
            <a:endParaRPr lang="en-US" sz="1600" dirty="0">
              <a:solidFill>
                <a:srgbClr val="222222"/>
              </a:solidFill>
              <a:latin typeface="Calibri" panose="020F0502020204030204" pitchFamily="34" charset="0"/>
              <a:cs typeface="Calibri" panose="020F0502020204030204" pitchFamily="34" charset="0"/>
            </a:endParaRPr>
          </a:p>
        </p:txBody>
      </p:sp>
      <p:sp>
        <p:nvSpPr>
          <p:cNvPr id="4" name="Google Shape;274;g26dfd03f27f_0_194">
            <a:extLst>
              <a:ext uri="{FF2B5EF4-FFF2-40B4-BE49-F238E27FC236}">
                <a16:creationId xmlns:a16="http://schemas.microsoft.com/office/drawing/2014/main" id="{498FB68A-1F90-902E-E3FB-334FD260E282}"/>
              </a:ext>
            </a:extLst>
          </p:cNvPr>
          <p:cNvSpPr txBox="1"/>
          <p:nvPr/>
        </p:nvSpPr>
        <p:spPr>
          <a:xfrm>
            <a:off x="2296512" y="5747713"/>
            <a:ext cx="4701450" cy="438551"/>
          </a:xfrm>
          <a:prstGeom prst="rect">
            <a:avLst/>
          </a:prstGeom>
          <a:noFill/>
          <a:ln>
            <a:noFill/>
          </a:ln>
        </p:spPr>
        <p:txBody>
          <a:bodyPr spcFirstLastPara="1" wrap="square" lIns="68569" tIns="34275" rIns="68569" bIns="34275" anchor="t" anchorCtr="0">
            <a:spAutoFit/>
          </a:bodyPr>
          <a:lstStyle/>
          <a:p>
            <a:pPr algn="l"/>
            <a:br>
              <a:rPr lang="en-US" sz="1200" dirty="0">
                <a:solidFill>
                  <a:srgbClr val="222222"/>
                </a:solidFill>
                <a:latin typeface="Calibri" panose="020F0502020204030204" pitchFamily="34" charset="0"/>
                <a:cs typeface="Calibri" panose="020F0502020204030204" pitchFamily="34" charset="0"/>
              </a:rPr>
            </a:br>
            <a:endParaRPr lang="en-US" sz="1200" dirty="0">
              <a:solidFill>
                <a:srgbClr val="22222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F59EE65-3D8F-73B0-1890-2D54FD652BE3}"/>
              </a:ext>
            </a:extLst>
          </p:cNvPr>
          <p:cNvSpPr txBox="1"/>
          <p:nvPr/>
        </p:nvSpPr>
        <p:spPr>
          <a:xfrm>
            <a:off x="6224072" y="1693021"/>
            <a:ext cx="4572000" cy="3570208"/>
          </a:xfrm>
          <a:prstGeom prst="rect">
            <a:avLst/>
          </a:prstGeom>
          <a:noFill/>
        </p:spPr>
        <p:txBody>
          <a:bodyPr wrap="square">
            <a:spAutoFit/>
          </a:bodyPr>
          <a:lstStyle/>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Non-Alcoholic Beverages</a:t>
            </a:r>
          </a:p>
          <a:p>
            <a:endParaRPr lang="en-US" sz="2100" dirty="0">
              <a:solidFill>
                <a:srgbClr val="222222"/>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Cosmetics, Fragrances &amp; Pharmaceuticals</a:t>
            </a:r>
            <a:br>
              <a:rPr lang="en-US" sz="2100" dirty="0">
                <a:latin typeface="Calibri" panose="020F0502020204030204" pitchFamily="34" charset="0"/>
                <a:cs typeface="Calibri" panose="020F0502020204030204" pitchFamily="34" charset="0"/>
              </a:rPr>
            </a:br>
            <a:endParaRPr lang="en-US" sz="210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Innovation &amp; Sustainability</a:t>
            </a:r>
          </a:p>
          <a:p>
            <a:endParaRPr lang="en-US" sz="2100" dirty="0">
              <a:solidFill>
                <a:srgbClr val="222222"/>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Global Member Container</a:t>
            </a:r>
          </a:p>
          <a:p>
            <a:pPr marL="342900" indent="-342900">
              <a:buFont typeface="Wingdings" pitchFamily="2" charset="2"/>
              <a:buChar char="§"/>
            </a:pPr>
            <a:endParaRPr lang="en-US" sz="2100" dirty="0">
              <a:solidFill>
                <a:srgbClr val="222222"/>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100" dirty="0">
                <a:solidFill>
                  <a:srgbClr val="222222"/>
                </a:solidFill>
                <a:latin typeface="Calibri" panose="020F0502020204030204" pitchFamily="34" charset="0"/>
                <a:cs typeface="Calibri" panose="020F0502020204030204" pitchFamily="34" charset="0"/>
              </a:rPr>
              <a:t>RTD (Spirits)</a:t>
            </a:r>
            <a:br>
              <a:rPr lang="en-US" sz="1600" dirty="0">
                <a:solidFill>
                  <a:srgbClr val="222222"/>
                </a:solidFill>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2B41-6DCF-D240-A4C8-5EFC57AEB758}"/>
              </a:ext>
            </a:extLst>
          </p:cNvPr>
          <p:cNvSpPr>
            <a:spLocks noGrp="1"/>
          </p:cNvSpPr>
          <p:nvPr>
            <p:ph type="title"/>
          </p:nvPr>
        </p:nvSpPr>
        <p:spPr>
          <a:xfrm>
            <a:off x="5919443" y="5960694"/>
            <a:ext cx="7354284" cy="897306"/>
          </a:xfrm>
        </p:spPr>
        <p:txBody>
          <a:bodyPr/>
          <a:lstStyle/>
          <a:p>
            <a:pPr algn="l"/>
            <a:br>
              <a:rPr lang="en-US" dirty="0"/>
            </a:br>
            <a:br>
              <a:rPr lang="en-US" dirty="0"/>
            </a:br>
            <a:r>
              <a:rPr lang="en-US" dirty="0"/>
              <a:t> 			Thank You</a:t>
            </a:r>
            <a:br>
              <a:rPr lang="en-US" dirty="0"/>
            </a:br>
            <a:br>
              <a:rPr lang="en-US" dirty="0"/>
            </a:br>
            <a:br>
              <a:rPr lang="en-US" dirty="0"/>
            </a:br>
            <a:r>
              <a:rPr lang="en-US" dirty="0"/>
              <a:t>	Enjoy the Meeting!				</a:t>
            </a:r>
            <a:br>
              <a:rPr lang="en-US" sz="3600" dirty="0"/>
            </a:br>
            <a:br>
              <a:rPr lang="en-US" sz="3600" dirty="0"/>
            </a:br>
            <a:r>
              <a:rPr lang="en-US" sz="3600" dirty="0"/>
              <a:t>                                </a:t>
            </a:r>
            <a:br>
              <a:rPr lang="en-US" dirty="0"/>
            </a:br>
            <a:endParaRPr lang="en-US" sz="2200" dirty="0"/>
          </a:p>
        </p:txBody>
      </p:sp>
    </p:spTree>
    <p:extLst>
      <p:ext uri="{BB962C8B-B14F-4D97-AF65-F5344CB8AC3E}">
        <p14:creationId xmlns:p14="http://schemas.microsoft.com/office/powerpoint/2010/main" val="180634778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E35A-EC7D-CA25-42B1-71C59A6B7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8FD92-5656-4C9B-AFBA-99D948F45908}"/>
              </a:ext>
            </a:extLst>
          </p:cNvPr>
          <p:cNvSpPr>
            <a:spLocks noGrp="1"/>
          </p:cNvSpPr>
          <p:nvPr>
            <p:ph type="title"/>
          </p:nvPr>
        </p:nvSpPr>
        <p:spPr>
          <a:xfrm>
            <a:off x="2317431" y="4819201"/>
            <a:ext cx="7354284" cy="897306"/>
          </a:xfrm>
        </p:spPr>
        <p:txBody>
          <a:bodyPr/>
          <a:lstStyle/>
          <a:p>
            <a:pPr algn="ctr"/>
            <a:br>
              <a:rPr lang="en-US" dirty="0"/>
            </a:br>
            <a:br>
              <a:rPr lang="en-US" dirty="0"/>
            </a:br>
            <a:r>
              <a:rPr lang="en-US" dirty="0"/>
              <a:t> For More Information</a:t>
            </a:r>
            <a:br>
              <a:rPr lang="en-US" dirty="0"/>
            </a:br>
            <a:br>
              <a:rPr lang="en-US" dirty="0"/>
            </a:br>
            <a:br>
              <a:rPr lang="en-US" dirty="0"/>
            </a:br>
            <a:r>
              <a:rPr lang="en-US" sz="3600" dirty="0"/>
              <a:t>Kevin Hardie</a:t>
            </a:r>
            <a:br>
              <a:rPr lang="en-US" sz="3600" dirty="0"/>
            </a:br>
            <a:r>
              <a:rPr lang="en-US" sz="3600" dirty="0"/>
              <a:t>GPI Protective League Consultant</a:t>
            </a:r>
            <a:br>
              <a:rPr lang="en-US" sz="3600" dirty="0"/>
            </a:br>
            <a:r>
              <a:rPr lang="en-US" sz="3600" dirty="0"/>
              <a:t>NickelSolution@Yahoo.com   </a:t>
            </a:r>
            <a:br>
              <a:rPr lang="en-US" dirty="0"/>
            </a:br>
            <a:endParaRPr lang="en-US" sz="2200" dirty="0"/>
          </a:p>
        </p:txBody>
      </p:sp>
    </p:spTree>
    <p:extLst>
      <p:ext uri="{BB962C8B-B14F-4D97-AF65-F5344CB8AC3E}">
        <p14:creationId xmlns:p14="http://schemas.microsoft.com/office/powerpoint/2010/main" val="341714575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30E2F7-0470-0E4D-8E73-420ECD05246F}" type="slidenum">
              <a:rPr lang="en-US" smtClean="0"/>
              <a:t>3</a:t>
            </a:fld>
            <a:endParaRPr lang="en-US" dirty="0"/>
          </a:p>
        </p:txBody>
      </p:sp>
      <p:graphicFrame>
        <p:nvGraphicFramePr>
          <p:cNvPr id="12" name="Chart 11">
            <a:extLst>
              <a:ext uri="{FF2B5EF4-FFF2-40B4-BE49-F238E27FC236}">
                <a16:creationId xmlns:a16="http://schemas.microsoft.com/office/drawing/2014/main" id="{3F8977DE-B651-6642-BFDB-B180E907C84D}"/>
              </a:ext>
            </a:extLst>
          </p:cNvPr>
          <p:cNvGraphicFramePr>
            <a:graphicFrameLocks/>
          </p:cNvGraphicFramePr>
          <p:nvPr>
            <p:extLst>
              <p:ext uri="{D42A27DB-BD31-4B8C-83A1-F6EECF244321}">
                <p14:modId xmlns:p14="http://schemas.microsoft.com/office/powerpoint/2010/main" val="4160726774"/>
              </p:ext>
            </p:extLst>
          </p:nvPr>
        </p:nvGraphicFramePr>
        <p:xfrm>
          <a:off x="560548" y="1356386"/>
          <a:ext cx="10545288" cy="57654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2588" y="834965"/>
            <a:ext cx="11548864" cy="646112"/>
          </a:xfrm>
        </p:spPr>
        <p:txBody>
          <a:bodyPr/>
          <a:lstStyle/>
          <a:p>
            <a:r>
              <a:rPr lang="en-US" altLang="x-none" sz="3200" dirty="0">
                <a:latin typeface="Calibri Light" panose="020F0302020204030204" pitchFamily="34" charset="0"/>
                <a:ea typeface="Georgia" charset="0"/>
                <a:cs typeface="Calibri Light" panose="020F0302020204030204" pitchFamily="34" charset="0"/>
              </a:rPr>
              <a:t>End Market Share of U.S. Glass Container Shipments by Category (YTD, Through August 2024)		</a:t>
            </a:r>
            <a:r>
              <a:rPr lang="en-US" altLang="x-none" sz="3600" dirty="0">
                <a:latin typeface="Calibri Light" panose="020F0302020204030204" pitchFamily="34" charset="0"/>
                <a:ea typeface="Georgia" charset="0"/>
                <a:cs typeface="Calibri Light" panose="020F0302020204030204" pitchFamily="34" charset="0"/>
              </a:rPr>
              <a:t>							</a:t>
            </a:r>
          </a:p>
        </p:txBody>
      </p:sp>
      <p:sp>
        <p:nvSpPr>
          <p:cNvPr id="15" name="TextBox 3">
            <a:extLst>
              <a:ext uri="{FF2B5EF4-FFF2-40B4-BE49-F238E27FC236}">
                <a16:creationId xmlns:a16="http://schemas.microsoft.com/office/drawing/2014/main" id="{8BD2B7AC-3B7B-2245-B788-E29910CB48D9}"/>
              </a:ext>
            </a:extLst>
          </p:cNvPr>
          <p:cNvSpPr txBox="1">
            <a:spLocks noChangeArrowheads="1"/>
          </p:cNvSpPr>
          <p:nvPr/>
        </p:nvSpPr>
        <p:spPr bwMode="auto">
          <a:xfrm>
            <a:off x="3322567" y="6305977"/>
            <a:ext cx="6023613"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050" dirty="0">
                <a:solidFill>
                  <a:schemeClr val="tx2"/>
                </a:solidFill>
                <a:latin typeface="Calibri"/>
                <a:cs typeface="Calibri"/>
              </a:rPr>
              <a:t>Source: Glass Packaging Institute, Precision Consulting</a:t>
            </a:r>
          </a:p>
        </p:txBody>
      </p:sp>
      <p:sp>
        <p:nvSpPr>
          <p:cNvPr id="3" name="Rectangle 2">
            <a:extLst>
              <a:ext uri="{FF2B5EF4-FFF2-40B4-BE49-F238E27FC236}">
                <a16:creationId xmlns:a16="http://schemas.microsoft.com/office/drawing/2014/main" id="{A17AA61F-E96A-C94B-9726-74A0A474D680}"/>
              </a:ext>
            </a:extLst>
          </p:cNvPr>
          <p:cNvSpPr/>
          <p:nvPr/>
        </p:nvSpPr>
        <p:spPr>
          <a:xfrm>
            <a:off x="7608064" y="6013589"/>
            <a:ext cx="3476231" cy="338554"/>
          </a:xfrm>
          <a:prstGeom prst="rect">
            <a:avLst/>
          </a:prstGeom>
        </p:spPr>
        <p:txBody>
          <a:bodyPr wrap="square">
            <a:spAutoFit/>
          </a:bodyPr>
          <a:lstStyle/>
          <a:p>
            <a:r>
              <a:rPr lang="en-US" sz="1600" dirty="0">
                <a:solidFill>
                  <a:schemeClr val="bg1">
                    <a:lumMod val="50000"/>
                  </a:schemeClr>
                </a:solidFill>
                <a:latin typeface="Calibri" panose="020F0502020204030204" pitchFamily="34" charset="0"/>
                <a:cs typeface="Calibri" panose="020F0502020204030204" pitchFamily="34" charset="0"/>
              </a:rPr>
              <a:t>Cosmetics/Pharma/Toiletries (0.046%)</a:t>
            </a:r>
          </a:p>
        </p:txBody>
      </p:sp>
      <p:sp>
        <p:nvSpPr>
          <p:cNvPr id="4" name="Round Diagonal Corner Rectangle 3">
            <a:extLst>
              <a:ext uri="{FF2B5EF4-FFF2-40B4-BE49-F238E27FC236}">
                <a16:creationId xmlns:a16="http://schemas.microsoft.com/office/drawing/2014/main" id="{784D5C25-1FDA-5E41-A916-11049DCAD5D9}"/>
              </a:ext>
            </a:extLst>
          </p:cNvPr>
          <p:cNvSpPr/>
          <p:nvPr/>
        </p:nvSpPr>
        <p:spPr>
          <a:xfrm>
            <a:off x="7499380" y="6103610"/>
            <a:ext cx="82051" cy="112346"/>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Google Shape;439;g1fb7d6f9df0_0_1898">
            <a:extLst>
              <a:ext uri="{FF2B5EF4-FFF2-40B4-BE49-F238E27FC236}">
                <a16:creationId xmlns:a16="http://schemas.microsoft.com/office/drawing/2014/main" id="{A5E19853-7EF7-1B5B-F904-3470E6EFE534}"/>
              </a:ext>
            </a:extLst>
          </p:cNvPr>
          <p:cNvPicPr preferRelativeResize="0"/>
          <p:nvPr/>
        </p:nvPicPr>
        <p:blipFill rotWithShape="1">
          <a:blip r:embed="rId4">
            <a:alphaModFix/>
          </a:blip>
          <a:srcRect/>
          <a:stretch/>
        </p:blipFill>
        <p:spPr>
          <a:xfrm>
            <a:off x="82588" y="98005"/>
            <a:ext cx="3124200" cy="317500"/>
          </a:xfrm>
          <a:prstGeom prst="rect">
            <a:avLst/>
          </a:prstGeom>
          <a:noFill/>
          <a:ln>
            <a:noFill/>
          </a:ln>
        </p:spPr>
      </p:pic>
    </p:spTree>
    <p:extLst>
      <p:ext uri="{BB962C8B-B14F-4D97-AF65-F5344CB8AC3E}">
        <p14:creationId xmlns:p14="http://schemas.microsoft.com/office/powerpoint/2010/main" val="21616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4740-FC8B-A94E-882D-4F999094A196}"/>
              </a:ext>
            </a:extLst>
          </p:cNvPr>
          <p:cNvSpPr>
            <a:spLocks noGrp="1"/>
          </p:cNvSpPr>
          <p:nvPr>
            <p:ph type="title"/>
          </p:nvPr>
        </p:nvSpPr>
        <p:spPr>
          <a:xfrm>
            <a:off x="193501" y="49075"/>
            <a:ext cx="8229600" cy="646112"/>
          </a:xfrm>
        </p:spPr>
        <p:txBody>
          <a:bodyPr wrap="square" anchor="ctr">
            <a:normAutofit/>
          </a:bodyPr>
          <a:lstStyle/>
          <a:p>
            <a:r>
              <a:rPr lang="en-US" dirty="0">
                <a:solidFill>
                  <a:srgbClr val="398576"/>
                </a:solidFill>
                <a:latin typeface="Calibri Light" panose="020F0302020204030204" pitchFamily="34" charset="0"/>
                <a:cs typeface="Calibri Light" panose="020F0302020204030204" pitchFamily="34" charset="0"/>
              </a:rPr>
              <a:t>Key Glass End Markets - Changes Over Time</a:t>
            </a:r>
          </a:p>
        </p:txBody>
      </p:sp>
      <p:sp>
        <p:nvSpPr>
          <p:cNvPr id="5" name="Slide Number Placeholder 4">
            <a:extLst>
              <a:ext uri="{FF2B5EF4-FFF2-40B4-BE49-F238E27FC236}">
                <a16:creationId xmlns:a16="http://schemas.microsoft.com/office/drawing/2014/main" id="{9F656F48-3767-D345-B17B-27B1D6F82C67}"/>
              </a:ext>
            </a:extLst>
          </p:cNvPr>
          <p:cNvSpPr>
            <a:spLocks noGrp="1"/>
          </p:cNvSpPr>
          <p:nvPr>
            <p:ph type="sldNum" sz="quarter" idx="12"/>
          </p:nvPr>
        </p:nvSpPr>
        <p:spPr>
          <a:xfrm>
            <a:off x="9901239" y="6356351"/>
            <a:ext cx="568325" cy="365125"/>
          </a:xfrm>
        </p:spPr>
        <p:txBody>
          <a:bodyPr anchor="ctr">
            <a:normAutofit/>
          </a:bodyPr>
          <a:lstStyle/>
          <a:p>
            <a:pPr>
              <a:spcAft>
                <a:spcPts val="600"/>
              </a:spcAft>
              <a:defRPr/>
            </a:pPr>
            <a:fld id="{2E127FFE-8D3B-5747-BED0-6F2F4BE7E418}" type="slidenum">
              <a:rPr lang="en-US" smtClean="0"/>
              <a:pPr>
                <a:spcAft>
                  <a:spcPts val="600"/>
                </a:spcAft>
                <a:defRPr/>
              </a:pPr>
              <a:t>4</a:t>
            </a:fld>
            <a:endParaRPr lang="en-US" dirty="0"/>
          </a:p>
        </p:txBody>
      </p:sp>
      <p:sp>
        <p:nvSpPr>
          <p:cNvPr id="3" name="TextBox 2">
            <a:extLst>
              <a:ext uri="{FF2B5EF4-FFF2-40B4-BE49-F238E27FC236}">
                <a16:creationId xmlns:a16="http://schemas.microsoft.com/office/drawing/2014/main" id="{EBAF2932-9CA3-104B-AAD8-868552FC70F7}"/>
              </a:ext>
            </a:extLst>
          </p:cNvPr>
          <p:cNvSpPr txBox="1"/>
          <p:nvPr/>
        </p:nvSpPr>
        <p:spPr>
          <a:xfrm>
            <a:off x="874776" y="731763"/>
            <a:ext cx="9308592" cy="6924973"/>
          </a:xfrm>
          <a:prstGeom prst="rect">
            <a:avLst/>
          </a:prstGeom>
          <a:noFill/>
        </p:spPr>
        <p:txBody>
          <a:bodyPr wrap="square" rtlCol="0">
            <a:spAutoFit/>
          </a:bodyPr>
          <a:lstStyle/>
          <a:p>
            <a:r>
              <a:rPr lang="en-US" sz="2200" dirty="0">
                <a:solidFill>
                  <a:schemeClr val="tx1">
                    <a:lumMod val="50000"/>
                  </a:schemeClr>
                </a:solidFill>
                <a:latin typeface="Calibri" panose="020F0502020204030204" pitchFamily="34" charset="0"/>
                <a:cs typeface="Calibri" panose="020F0502020204030204" pitchFamily="34" charset="0"/>
              </a:rPr>
              <a:t>Beer    </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2008 - 59% 	    	</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2012 - 58%</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2016 - 56%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2019 - 51%</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2020 – 46%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2021 – 46%</a:t>
            </a:r>
          </a:p>
          <a:p>
            <a:pPr marL="342900" indent="-342900">
              <a:buFont typeface="Wingdings" pitchFamily="2" charset="2"/>
              <a:buChar char="§"/>
            </a:pPr>
            <a:r>
              <a:rPr lang="en-US" sz="2000" dirty="0">
                <a:solidFill>
                  <a:schemeClr val="tx1"/>
                </a:solidFill>
                <a:latin typeface="Calibri" panose="020F0502020204030204" pitchFamily="34" charset="0"/>
                <a:cs typeface="Calibri" panose="020F0502020204030204" pitchFamily="34" charset="0"/>
              </a:rPr>
              <a:t>2022 – 45% </a:t>
            </a:r>
          </a:p>
          <a:p>
            <a:pPr marL="342900" indent="-342900">
              <a:buFont typeface="Wingdings" pitchFamily="2" charset="2"/>
              <a:buChar char="§"/>
            </a:pPr>
            <a:r>
              <a:rPr lang="en-US" sz="2000" dirty="0">
                <a:solidFill>
                  <a:schemeClr val="tx1"/>
                </a:solidFill>
                <a:latin typeface="Calibri" panose="020F0502020204030204" pitchFamily="34" charset="0"/>
                <a:cs typeface="Calibri" panose="020F0502020204030204" pitchFamily="34" charset="0"/>
              </a:rPr>
              <a:t>2024 (Aug) – 45%         </a:t>
            </a:r>
          </a:p>
          <a:p>
            <a:r>
              <a:rPr lang="en-US" sz="2000" dirty="0">
                <a:solidFill>
                  <a:schemeClr val="tx1"/>
                </a:solidFill>
                <a:latin typeface="Calibri" panose="020F0502020204030204" pitchFamily="34" charset="0"/>
                <a:cs typeface="Calibri" panose="020F0502020204030204" pitchFamily="34" charset="0"/>
              </a:rPr>
              <a:t>              </a:t>
            </a:r>
          </a:p>
          <a:p>
            <a:r>
              <a:rPr lang="en-US" sz="2200" dirty="0">
                <a:solidFill>
                  <a:schemeClr val="tx1">
                    <a:lumMod val="50000"/>
                  </a:schemeClr>
                </a:solidFill>
                <a:latin typeface="Calibri" panose="020F0502020204030204" pitchFamily="34" charset="0"/>
                <a:cs typeface="Calibri" panose="020F0502020204030204" pitchFamily="34" charset="0"/>
              </a:rPr>
              <a:t>Food </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2008 - 17%</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2012 - 17%</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2016 - 18%</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2019 - 20%</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2020 – 24%</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2021 – 23%</a:t>
            </a:r>
          </a:p>
          <a:p>
            <a:pPr marL="342900" indent="-342900">
              <a:buFont typeface="Wingdings" pitchFamily="2" charset="2"/>
              <a:buChar char="§"/>
            </a:pPr>
            <a:r>
              <a:rPr lang="en-US" sz="2000" dirty="0">
                <a:solidFill>
                  <a:schemeClr val="bg2">
                    <a:lumMod val="10000"/>
                  </a:schemeClr>
                </a:solidFill>
                <a:latin typeface="Calibri" panose="020F0502020204030204" pitchFamily="34" charset="0"/>
                <a:cs typeface="Calibri" panose="020F0502020204030204" pitchFamily="34" charset="0"/>
              </a:rPr>
              <a:t>2022 – 23%</a:t>
            </a:r>
          </a:p>
          <a:p>
            <a:pPr marL="342900" indent="-342900">
              <a:buFont typeface="Wingdings" pitchFamily="2" charset="2"/>
              <a:buChar char="§"/>
            </a:pPr>
            <a:r>
              <a:rPr lang="en-US" sz="2000" dirty="0">
                <a:solidFill>
                  <a:schemeClr val="accent1"/>
                </a:solidFill>
                <a:latin typeface="Calibri" panose="020F0502020204030204" pitchFamily="34" charset="0"/>
                <a:cs typeface="Calibri" panose="020F0502020204030204" pitchFamily="34" charset="0"/>
              </a:rPr>
              <a:t>2024 (Aug) – 25% (plus 1) </a:t>
            </a:r>
          </a:p>
          <a:p>
            <a:pPr marL="342900" indent="-342900">
              <a:buFont typeface="Wingdings" pitchFamily="2" charset="2"/>
              <a:buChar char="§"/>
            </a:pPr>
            <a:endParaRPr lang="en-US" sz="2000" dirty="0">
              <a:solidFill>
                <a:schemeClr val="accent1"/>
              </a:solidFill>
              <a:latin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A28B881-10B3-224E-AF2E-3EE8A7276BE8}"/>
              </a:ext>
            </a:extLst>
          </p:cNvPr>
          <p:cNvSpPr txBox="1"/>
          <p:nvPr/>
        </p:nvSpPr>
        <p:spPr>
          <a:xfrm>
            <a:off x="5904486" y="826664"/>
            <a:ext cx="4278882" cy="3385542"/>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cs typeface="Calibri" panose="020F0502020204030204" pitchFamily="34" charset="0"/>
              </a:rPr>
              <a:t>Wine    </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2008 - 6%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2012 - 7%</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2016 - 8%</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2019 - 9%</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2020 – 9%</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2021 9%</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2022 – 10%</a:t>
            </a:r>
          </a:p>
          <a:p>
            <a:pPr marL="342900" indent="-342900">
              <a:buFont typeface="Wingdings" pitchFamily="2" charset="2"/>
              <a:buChar char="§"/>
            </a:pPr>
            <a:r>
              <a:rPr lang="en-US" sz="2000" dirty="0">
                <a:solidFill>
                  <a:srgbClr val="FF0000"/>
                </a:solidFill>
                <a:latin typeface="Calibri" panose="020F0502020204030204" pitchFamily="34" charset="0"/>
                <a:cs typeface="Calibri" panose="020F0502020204030204" pitchFamily="34" charset="0"/>
              </a:rPr>
              <a:t>2024 (Aug) – 9% - (minus 1)</a:t>
            </a:r>
          </a:p>
          <a:p>
            <a:pPr marL="342900" indent="-342900">
              <a:buFont typeface="Wingdings" pitchFamily="2" charset="2"/>
              <a:buChar char="§"/>
            </a:pPr>
            <a:endParaRPr lang="en-US" sz="2000" dirty="0">
              <a:solidFill>
                <a:schemeClr val="tx1">
                  <a:lumMod val="50000"/>
                </a:schemeClr>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1E92BAA-8DBD-D849-B604-44CE53417335}"/>
              </a:ext>
            </a:extLst>
          </p:cNvPr>
          <p:cNvSpPr txBox="1"/>
          <p:nvPr/>
        </p:nvSpPr>
        <p:spPr>
          <a:xfrm>
            <a:off x="5703388" y="3611859"/>
            <a:ext cx="5834678" cy="3385542"/>
          </a:xfrm>
          <a:prstGeom prst="rect">
            <a:avLst/>
          </a:prstGeom>
          <a:noFill/>
        </p:spPr>
        <p:txBody>
          <a:bodyPr wrap="square" rtlCol="0">
            <a:spAutoFit/>
          </a:bodyPr>
          <a:lstStyle/>
          <a:p>
            <a:endParaRPr lang="en-US" sz="2000" dirty="0">
              <a:solidFill>
                <a:schemeClr val="tx1">
                  <a:lumMod val="50000"/>
                </a:schemeClr>
              </a:solidFill>
              <a:latin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cs typeface="Calibri" panose="020F0502020204030204" pitchFamily="34" charset="0"/>
              </a:rPr>
              <a:t>Ready to Drink (RTD) Alcoholic Beverages </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2008 - 7%</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2012 - 6%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2016 - 5%</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2019 - 6%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2020 – 5%</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2021– 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2022 – 5%</a:t>
            </a:r>
          </a:p>
          <a:p>
            <a:pPr marL="342900" indent="-342900">
              <a:buFont typeface="Wingdings" pitchFamily="2" charset="2"/>
              <a:buChar char="§"/>
            </a:pPr>
            <a:r>
              <a:rPr lang="en-US" sz="2000" dirty="0">
                <a:solidFill>
                  <a:schemeClr val="tx1"/>
                </a:solidFill>
                <a:latin typeface="Calibri" panose="020F0502020204030204" pitchFamily="34" charset="0"/>
                <a:cs typeface="Calibri" panose="020F0502020204030204" pitchFamily="34" charset="0"/>
              </a:rPr>
              <a:t>2024 (Aug) – 5%</a:t>
            </a:r>
            <a:endParaRPr lang="en-US"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41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4740-FC8B-A94E-882D-4F999094A196}"/>
              </a:ext>
            </a:extLst>
          </p:cNvPr>
          <p:cNvSpPr>
            <a:spLocks noGrp="1"/>
          </p:cNvSpPr>
          <p:nvPr>
            <p:ph type="title"/>
          </p:nvPr>
        </p:nvSpPr>
        <p:spPr>
          <a:xfrm>
            <a:off x="154028" y="227897"/>
            <a:ext cx="8229600" cy="646112"/>
          </a:xfrm>
        </p:spPr>
        <p:txBody>
          <a:bodyPr wrap="square" anchor="ctr">
            <a:normAutofit/>
          </a:bodyPr>
          <a:lstStyle/>
          <a:p>
            <a:r>
              <a:rPr lang="en-US" dirty="0">
                <a:solidFill>
                  <a:srgbClr val="398576"/>
                </a:solidFill>
                <a:latin typeface="Calibri Light" panose="020F0302020204030204" pitchFamily="34" charset="0"/>
                <a:cs typeface="Calibri Light" panose="020F0302020204030204" pitchFamily="34" charset="0"/>
              </a:rPr>
              <a:t>Key Glass End Markets - Changes Over Time</a:t>
            </a:r>
          </a:p>
        </p:txBody>
      </p:sp>
      <p:sp>
        <p:nvSpPr>
          <p:cNvPr id="5" name="Slide Number Placeholder 4">
            <a:extLst>
              <a:ext uri="{FF2B5EF4-FFF2-40B4-BE49-F238E27FC236}">
                <a16:creationId xmlns:a16="http://schemas.microsoft.com/office/drawing/2014/main" id="{9F656F48-3767-D345-B17B-27B1D6F82C67}"/>
              </a:ext>
            </a:extLst>
          </p:cNvPr>
          <p:cNvSpPr>
            <a:spLocks noGrp="1"/>
          </p:cNvSpPr>
          <p:nvPr>
            <p:ph type="sldNum" sz="quarter" idx="12"/>
          </p:nvPr>
        </p:nvSpPr>
        <p:spPr>
          <a:xfrm>
            <a:off x="9901239" y="6356351"/>
            <a:ext cx="568325" cy="365125"/>
          </a:xfrm>
        </p:spPr>
        <p:txBody>
          <a:bodyPr anchor="ctr">
            <a:normAutofit/>
          </a:bodyPr>
          <a:lstStyle/>
          <a:p>
            <a:pPr>
              <a:spcAft>
                <a:spcPts val="600"/>
              </a:spcAft>
              <a:defRPr/>
            </a:pPr>
            <a:fld id="{2E127FFE-8D3B-5747-BED0-6F2F4BE7E418}" type="slidenum">
              <a:rPr lang="en-US" smtClean="0"/>
              <a:pPr>
                <a:spcAft>
                  <a:spcPts val="600"/>
                </a:spcAft>
                <a:defRPr/>
              </a:pPr>
              <a:t>5</a:t>
            </a:fld>
            <a:endParaRPr lang="en-US" dirty="0"/>
          </a:p>
        </p:txBody>
      </p:sp>
      <p:sp>
        <p:nvSpPr>
          <p:cNvPr id="3" name="TextBox 2">
            <a:extLst>
              <a:ext uri="{FF2B5EF4-FFF2-40B4-BE49-F238E27FC236}">
                <a16:creationId xmlns:a16="http://schemas.microsoft.com/office/drawing/2014/main" id="{EBAF2932-9CA3-104B-AAD8-868552FC70F7}"/>
              </a:ext>
            </a:extLst>
          </p:cNvPr>
          <p:cNvSpPr txBox="1"/>
          <p:nvPr/>
        </p:nvSpPr>
        <p:spPr>
          <a:xfrm>
            <a:off x="627159" y="903687"/>
            <a:ext cx="8229600" cy="7232749"/>
          </a:xfrm>
          <a:prstGeom prst="rect">
            <a:avLst/>
          </a:prstGeom>
          <a:noFill/>
        </p:spPr>
        <p:txBody>
          <a:bodyPr wrap="square" rtlCol="0">
            <a:spAutoFit/>
          </a:bodyPr>
          <a:lstStyle/>
          <a:p>
            <a:r>
              <a:rPr lang="en-US" sz="2200" dirty="0">
                <a:solidFill>
                  <a:schemeClr val="tx1">
                    <a:lumMod val="50000"/>
                  </a:schemeClr>
                </a:solidFill>
                <a:latin typeface="Calibri" panose="020F0502020204030204" pitchFamily="34" charset="0"/>
                <a:cs typeface="Calibri" panose="020F0502020204030204" pitchFamily="34" charset="0"/>
              </a:rPr>
              <a:t>Non-Alcoholic Beverages </a:t>
            </a:r>
            <a:endParaRPr lang="en-US" sz="2000" dirty="0">
              <a:solidFill>
                <a:schemeClr val="tx1">
                  <a:lumMod val="50000"/>
                </a:schemeClr>
              </a:solidFill>
              <a:latin typeface="Calibri" panose="020F0502020204030204" pitchFamily="34" charset="0"/>
              <a:cs typeface="Calibri" panose="020F0502020204030204" pitchFamily="34" charset="0"/>
            </a:endParaRP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2008 - 8%</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2012 - 8%</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2016 - 9%</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2019 - 9%</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2020 – 10%</a:t>
            </a:r>
          </a:p>
          <a:p>
            <a:pPr marL="342900" indent="-342900">
              <a:buFont typeface="Wingdings" pitchFamily="2" charset="2"/>
              <a:buChar char="§"/>
            </a:pPr>
            <a:r>
              <a:rPr lang="en-US" sz="2000" dirty="0">
                <a:solidFill>
                  <a:schemeClr val="bg2">
                    <a:lumMod val="10000"/>
                  </a:schemeClr>
                </a:solidFill>
                <a:latin typeface="Calibri" panose="020F0502020204030204" pitchFamily="34" charset="0"/>
                <a:cs typeface="Calibri" panose="020F0502020204030204" pitchFamily="34" charset="0"/>
              </a:rPr>
              <a:t>2021 – 10%</a:t>
            </a:r>
          </a:p>
          <a:p>
            <a:pPr marL="342900" indent="-342900">
              <a:buFont typeface="Wingdings" pitchFamily="2" charset="2"/>
              <a:buChar char="§"/>
            </a:pPr>
            <a:r>
              <a:rPr lang="en-US" sz="2000" dirty="0">
                <a:solidFill>
                  <a:schemeClr val="bg2">
                    <a:lumMod val="10000"/>
                  </a:schemeClr>
                </a:solidFill>
                <a:latin typeface="Calibri" panose="020F0502020204030204" pitchFamily="34" charset="0"/>
                <a:cs typeface="Calibri" panose="020F0502020204030204" pitchFamily="34" charset="0"/>
              </a:rPr>
              <a:t>2022 – 10% </a:t>
            </a:r>
          </a:p>
          <a:p>
            <a:pPr marL="342900" indent="-342900">
              <a:buFont typeface="Wingdings" pitchFamily="2" charset="2"/>
              <a:buChar char="§"/>
            </a:pPr>
            <a:r>
              <a:rPr lang="en-US" sz="2000" dirty="0">
                <a:solidFill>
                  <a:schemeClr val="bg2">
                    <a:lumMod val="10000"/>
                  </a:schemeClr>
                </a:solidFill>
                <a:latin typeface="Calibri" panose="020F0502020204030204" pitchFamily="34" charset="0"/>
                <a:cs typeface="Calibri" panose="020F0502020204030204" pitchFamily="34" charset="0"/>
              </a:rPr>
              <a:t>2024 (Aug) – 10% </a:t>
            </a:r>
            <a:endParaRPr lang="en-US" sz="2000" dirty="0">
              <a:solidFill>
                <a:schemeClr val="tx1">
                  <a:lumMod val="50000"/>
                </a:schemeClr>
              </a:solidFill>
              <a:latin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cs typeface="Calibri" panose="020F0502020204030204" pitchFamily="34" charset="0"/>
              </a:rPr>
              <a:t>	             </a:t>
            </a:r>
          </a:p>
          <a:p>
            <a:r>
              <a:rPr lang="en-US" sz="2200" dirty="0">
                <a:solidFill>
                  <a:schemeClr val="tx1">
                    <a:lumMod val="50000"/>
                  </a:schemeClr>
                </a:solidFill>
                <a:latin typeface="Calibri" panose="020F0502020204030204" pitchFamily="34" charset="0"/>
                <a:cs typeface="Calibri" panose="020F0502020204030204" pitchFamily="34" charset="0"/>
              </a:rPr>
              <a:t>Spirits </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2008 -  3%</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2012 -  4%</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2016 - 4%</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2019 - 5%</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2020 – 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2021 – 6%</a:t>
            </a:r>
          </a:p>
          <a:p>
            <a:pPr marL="342900" indent="-342900">
              <a:buFont typeface="Wingdings" pitchFamily="2" charset="2"/>
              <a:buChar char="§"/>
            </a:pPr>
            <a:r>
              <a:rPr lang="en-US" sz="2000" dirty="0">
                <a:solidFill>
                  <a:schemeClr val="tx1">
                    <a:lumMod val="50000"/>
                  </a:schemeClr>
                </a:solidFill>
                <a:latin typeface="Calibri" panose="020F0502020204030204" pitchFamily="34" charset="0"/>
                <a:cs typeface="Calibri" panose="020F0502020204030204" pitchFamily="34" charset="0"/>
              </a:rPr>
              <a:t>2022 – 7% </a:t>
            </a:r>
          </a:p>
          <a:p>
            <a:pPr marL="342900" indent="-342900">
              <a:buFont typeface="Wingdings" pitchFamily="2" charset="2"/>
              <a:buChar char="§"/>
            </a:pPr>
            <a:r>
              <a:rPr lang="en-US" sz="2000" dirty="0">
                <a:solidFill>
                  <a:srgbClr val="FF0000"/>
                </a:solidFill>
                <a:latin typeface="Calibri" panose="020F0502020204030204" pitchFamily="34" charset="0"/>
                <a:cs typeface="Calibri" panose="020F0502020204030204" pitchFamily="34" charset="0"/>
              </a:rPr>
              <a:t>2024 (Aug) – 6 (Minus 1)</a:t>
            </a:r>
          </a:p>
          <a:p>
            <a:pPr marL="342900" indent="-342900">
              <a:buFont typeface="Wingdings" pitchFamily="2" charset="2"/>
              <a:buChar char="§"/>
            </a:pPr>
            <a:endParaRPr lang="en-US" sz="2000" dirty="0">
              <a:solidFill>
                <a:schemeClr val="tx1">
                  <a:lumMod val="50000"/>
                </a:schemeClr>
              </a:solidFill>
              <a:latin typeface="Calibri" panose="020F0502020204030204" pitchFamily="34" charset="0"/>
              <a:cs typeface="Calibri" panose="020F0502020204030204" pitchFamily="34" charset="0"/>
            </a:endParaRPr>
          </a:p>
          <a:p>
            <a:endParaRPr lang="en-US" sz="2000" dirty="0">
              <a:solidFill>
                <a:schemeClr val="tx1">
                  <a:lumMod val="50000"/>
                </a:schemeClr>
              </a:solidFill>
              <a:latin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4F95D061-4D3E-2A49-A91A-D68326E9D95D}"/>
              </a:ext>
            </a:extLst>
          </p:cNvPr>
          <p:cNvSpPr txBox="1"/>
          <p:nvPr/>
        </p:nvSpPr>
        <p:spPr>
          <a:xfrm>
            <a:off x="6463949" y="3061182"/>
            <a:ext cx="5423252" cy="1107996"/>
          </a:xfrm>
          <a:prstGeom prst="rect">
            <a:avLst/>
          </a:prstGeom>
          <a:noFill/>
        </p:spPr>
        <p:txBody>
          <a:bodyPr wrap="square" rtlCol="0">
            <a:spAutoFit/>
          </a:bodyPr>
          <a:lstStyle/>
          <a:p>
            <a:r>
              <a:rPr lang="en-US" sz="2200" dirty="0">
                <a:solidFill>
                  <a:schemeClr val="tx1">
                    <a:lumMod val="50000"/>
                  </a:schemeClr>
                </a:solidFill>
                <a:latin typeface="Calibri" panose="020F0502020204030204" pitchFamily="34" charset="0"/>
                <a:cs typeface="Calibri" panose="020F0502020204030204" pitchFamily="34" charset="0"/>
              </a:rPr>
              <a:t>Note – The Cosmetics/Pharma Category Registers as 0.46% of End Market</a:t>
            </a:r>
          </a:p>
          <a:p>
            <a:r>
              <a:rPr lang="en-US" sz="2200" dirty="0">
                <a:solidFill>
                  <a:schemeClr val="tx1">
                    <a:lumMod val="50000"/>
                  </a:schemeClr>
                </a:solidFill>
                <a:latin typeface="Calibri" panose="020F0502020204030204" pitchFamily="34" charset="0"/>
                <a:cs typeface="Calibri" panose="020F0502020204030204" pitchFamily="34" charset="0"/>
              </a:rPr>
              <a:t>Share</a:t>
            </a:r>
          </a:p>
        </p:txBody>
      </p:sp>
    </p:spTree>
    <p:extLst>
      <p:ext uri="{BB962C8B-B14F-4D97-AF65-F5344CB8AC3E}">
        <p14:creationId xmlns:p14="http://schemas.microsoft.com/office/powerpoint/2010/main" val="38666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F756-BD6E-AA4C-AD4A-623C2BDA3307}"/>
              </a:ext>
            </a:extLst>
          </p:cNvPr>
          <p:cNvSpPr>
            <a:spLocks noGrp="1"/>
          </p:cNvSpPr>
          <p:nvPr>
            <p:ph type="title"/>
          </p:nvPr>
        </p:nvSpPr>
        <p:spPr>
          <a:xfrm>
            <a:off x="175001" y="335613"/>
            <a:ext cx="9372600" cy="1000276"/>
          </a:xfrm>
        </p:spPr>
        <p:txBody>
          <a:bodyPr rtlCol="0">
            <a:noAutofit/>
          </a:bodyPr>
          <a:lstStyle/>
          <a:p>
            <a:pPr>
              <a:defRPr/>
            </a:pPr>
            <a:r>
              <a:rPr lang="en-US" sz="3800" dirty="0">
                <a:solidFill>
                  <a:schemeClr val="accent1">
                    <a:lumMod val="75000"/>
                  </a:schemeClr>
                </a:solidFill>
                <a:latin typeface="Calibri Light" panose="020F0302020204030204" pitchFamily="34" charset="0"/>
                <a:ea typeface="Georgia" charset="0"/>
                <a:cs typeface="Calibri Light" panose="020F0302020204030204" pitchFamily="34" charset="0"/>
              </a:rPr>
              <a:t>US Glass Plant Shipments to Customers</a:t>
            </a:r>
            <a:br>
              <a:rPr lang="en-US" dirty="0">
                <a:solidFill>
                  <a:schemeClr val="accent1">
                    <a:lumMod val="75000"/>
                  </a:schemeClr>
                </a:solidFill>
                <a:latin typeface="Calibri Light" panose="020F0302020204030204" pitchFamily="34" charset="0"/>
                <a:ea typeface="Georgia" charset="0"/>
                <a:cs typeface="Calibri Light" panose="020F0302020204030204" pitchFamily="34" charset="0"/>
              </a:rPr>
            </a:br>
            <a:r>
              <a:rPr lang="en-US" sz="2400" dirty="0">
                <a:solidFill>
                  <a:schemeClr val="accent1">
                    <a:lumMod val="75000"/>
                  </a:schemeClr>
                </a:solidFill>
                <a:latin typeface="Calibri Light" panose="020F0302020204030204" pitchFamily="34" charset="0"/>
                <a:ea typeface="Georgia" charset="0"/>
                <a:cs typeface="Calibri Light" panose="020F0302020204030204" pitchFamily="34" charset="0"/>
              </a:rPr>
              <a:t>(listed in billions of bottles), 2017 – August 2024</a:t>
            </a:r>
          </a:p>
        </p:txBody>
      </p:sp>
      <p:sp>
        <p:nvSpPr>
          <p:cNvPr id="48130" name="Slide Number Placeholder 5">
            <a:extLst>
              <a:ext uri="{FF2B5EF4-FFF2-40B4-BE49-F238E27FC236}">
                <a16:creationId xmlns:a16="http://schemas.microsoft.com/office/drawing/2014/main" id="{97617F47-0BD5-AC49-AEBA-AC2D9AA3F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ClrTx/>
              <a:buFontTx/>
              <a:buNone/>
            </a:pPr>
            <a:fld id="{5ECBDDB1-2B34-334C-9318-9AEA973D3D0F}" type="slidenum">
              <a:rPr lang="en-US" altLang="en-US" sz="1200">
                <a:solidFill>
                  <a:schemeClr val="tx2"/>
                </a:solidFill>
              </a:rPr>
              <a:pPr fontAlgn="base">
                <a:spcBef>
                  <a:spcPct val="0"/>
                </a:spcBef>
                <a:spcAft>
                  <a:spcPct val="0"/>
                </a:spcAft>
                <a:buClrTx/>
                <a:buFontTx/>
                <a:buNone/>
              </a:pPr>
              <a:t>6</a:t>
            </a:fld>
            <a:endParaRPr lang="en-US" altLang="en-US" sz="1200" dirty="0">
              <a:solidFill>
                <a:schemeClr val="tx2"/>
              </a:solidFill>
            </a:endParaRPr>
          </a:p>
        </p:txBody>
      </p:sp>
      <p:graphicFrame>
        <p:nvGraphicFramePr>
          <p:cNvPr id="4" name="Chart 3">
            <a:extLst>
              <a:ext uri="{FF2B5EF4-FFF2-40B4-BE49-F238E27FC236}">
                <a16:creationId xmlns:a16="http://schemas.microsoft.com/office/drawing/2014/main" id="{92345699-17AA-2441-8E03-1E181ECD1C4D}"/>
              </a:ext>
            </a:extLst>
          </p:cNvPr>
          <p:cNvGraphicFramePr>
            <a:graphicFrameLocks/>
          </p:cNvGraphicFramePr>
          <p:nvPr>
            <p:extLst>
              <p:ext uri="{D42A27DB-BD31-4B8C-83A1-F6EECF244321}">
                <p14:modId xmlns:p14="http://schemas.microsoft.com/office/powerpoint/2010/main" val="3232260140"/>
              </p:ext>
            </p:extLst>
          </p:nvPr>
        </p:nvGraphicFramePr>
        <p:xfrm>
          <a:off x="940903" y="1168401"/>
          <a:ext cx="9501809" cy="5578475"/>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a:extLst>
              <a:ext uri="{FF2B5EF4-FFF2-40B4-BE49-F238E27FC236}">
                <a16:creationId xmlns:a16="http://schemas.microsoft.com/office/drawing/2014/main" id="{BE3B3943-13F1-5644-B7CA-FEF271CABB9C}"/>
              </a:ext>
            </a:extLst>
          </p:cNvPr>
          <p:cNvSpPr/>
          <p:nvPr/>
        </p:nvSpPr>
        <p:spPr>
          <a:xfrm>
            <a:off x="2532048" y="3535680"/>
            <a:ext cx="377689" cy="93112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1" name="Down Arrow 10">
            <a:extLst>
              <a:ext uri="{FF2B5EF4-FFF2-40B4-BE49-F238E27FC236}">
                <a16:creationId xmlns:a16="http://schemas.microsoft.com/office/drawing/2014/main" id="{AF823E3D-8392-C542-A614-1C5D0DC80F8C}"/>
              </a:ext>
            </a:extLst>
          </p:cNvPr>
          <p:cNvSpPr/>
          <p:nvPr/>
        </p:nvSpPr>
        <p:spPr>
          <a:xfrm>
            <a:off x="3524681" y="3676687"/>
            <a:ext cx="325960" cy="88363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48136" name="TextBox 12">
            <a:extLst>
              <a:ext uri="{FF2B5EF4-FFF2-40B4-BE49-F238E27FC236}">
                <a16:creationId xmlns:a16="http://schemas.microsoft.com/office/drawing/2014/main" id="{293F18CD-0D48-1D49-B452-B98701CFB883}"/>
              </a:ext>
            </a:extLst>
          </p:cNvPr>
          <p:cNvSpPr txBox="1">
            <a:spLocks noChangeArrowheads="1"/>
          </p:cNvSpPr>
          <p:nvPr/>
        </p:nvSpPr>
        <p:spPr bwMode="auto">
          <a:xfrm>
            <a:off x="2419992" y="4692582"/>
            <a:ext cx="684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1600" dirty="0">
                <a:solidFill>
                  <a:schemeClr val="bg1"/>
                </a:solidFill>
                <a:cs typeface="Calibri" panose="020F0502020204030204" pitchFamily="34" charset="0"/>
              </a:rPr>
              <a:t>6.6%</a:t>
            </a:r>
          </a:p>
        </p:txBody>
      </p:sp>
      <p:sp>
        <p:nvSpPr>
          <p:cNvPr id="20" name="TextBox 3">
            <a:extLst>
              <a:ext uri="{FF2B5EF4-FFF2-40B4-BE49-F238E27FC236}">
                <a16:creationId xmlns:a16="http://schemas.microsoft.com/office/drawing/2014/main" id="{9E1A658A-828E-4441-A15C-B465D16C000C}"/>
              </a:ext>
            </a:extLst>
          </p:cNvPr>
          <p:cNvSpPr txBox="1">
            <a:spLocks noChangeArrowheads="1"/>
          </p:cNvSpPr>
          <p:nvPr/>
        </p:nvSpPr>
        <p:spPr bwMode="auto">
          <a:xfrm>
            <a:off x="0" y="6522387"/>
            <a:ext cx="6237952" cy="307777"/>
          </a:xfrm>
          <a:prstGeom prst="rect">
            <a:avLst/>
          </a:prstGeom>
          <a:no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400" b="1" dirty="0">
                <a:solidFill>
                  <a:schemeClr val="tx1">
                    <a:lumMod val="50000"/>
                  </a:schemeClr>
                </a:solidFill>
                <a:latin typeface="Calibri" panose="020F0502020204030204" pitchFamily="34" charset="0"/>
                <a:ea typeface="Georgia" charset="0"/>
                <a:cs typeface="Calibri" panose="020F0502020204030204" pitchFamily="34" charset="0"/>
              </a:rPr>
              <a:t>Source – Precision Consulting, Representing ~95% of US Glass Container Plants</a:t>
            </a:r>
          </a:p>
        </p:txBody>
      </p:sp>
      <p:sp>
        <p:nvSpPr>
          <p:cNvPr id="17" name="Down Arrow 16">
            <a:extLst>
              <a:ext uri="{FF2B5EF4-FFF2-40B4-BE49-F238E27FC236}">
                <a16:creationId xmlns:a16="http://schemas.microsoft.com/office/drawing/2014/main" id="{7E3EA942-4367-9446-995D-10851608E3AC}"/>
              </a:ext>
            </a:extLst>
          </p:cNvPr>
          <p:cNvSpPr/>
          <p:nvPr/>
        </p:nvSpPr>
        <p:spPr>
          <a:xfrm flipH="1">
            <a:off x="4497585" y="3793886"/>
            <a:ext cx="363697" cy="931128"/>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6" name="TextBox 15">
            <a:extLst>
              <a:ext uri="{FF2B5EF4-FFF2-40B4-BE49-F238E27FC236}">
                <a16:creationId xmlns:a16="http://schemas.microsoft.com/office/drawing/2014/main" id="{CD97A4A2-B1EA-9A4E-BDF0-F142E5A12F0C}"/>
              </a:ext>
            </a:extLst>
          </p:cNvPr>
          <p:cNvSpPr txBox="1"/>
          <p:nvPr/>
        </p:nvSpPr>
        <p:spPr>
          <a:xfrm>
            <a:off x="6345428" y="2956325"/>
            <a:ext cx="73289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20.44 B</a:t>
            </a:r>
          </a:p>
        </p:txBody>
      </p:sp>
      <p:sp>
        <p:nvSpPr>
          <p:cNvPr id="18" name="Down Arrow 17">
            <a:extLst>
              <a:ext uri="{FF2B5EF4-FFF2-40B4-BE49-F238E27FC236}">
                <a16:creationId xmlns:a16="http://schemas.microsoft.com/office/drawing/2014/main" id="{367E1195-AC57-D24A-96E4-AD676247126E}"/>
              </a:ext>
            </a:extLst>
          </p:cNvPr>
          <p:cNvSpPr/>
          <p:nvPr/>
        </p:nvSpPr>
        <p:spPr>
          <a:xfrm>
            <a:off x="5465792" y="3759362"/>
            <a:ext cx="363697" cy="88363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48144" name="TextBox 1">
            <a:extLst>
              <a:ext uri="{FF2B5EF4-FFF2-40B4-BE49-F238E27FC236}">
                <a16:creationId xmlns:a16="http://schemas.microsoft.com/office/drawing/2014/main" id="{D87D4E3F-D5DA-044E-AB61-DF98DC661C62}"/>
              </a:ext>
            </a:extLst>
          </p:cNvPr>
          <p:cNvSpPr txBox="1">
            <a:spLocks noChangeArrowheads="1"/>
          </p:cNvSpPr>
          <p:nvPr/>
        </p:nvSpPr>
        <p:spPr bwMode="auto">
          <a:xfrm>
            <a:off x="5339639" y="4790627"/>
            <a:ext cx="4191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cs typeface="Calibri" panose="020F0502020204030204" pitchFamily="34" charset="0"/>
              </a:rPr>
              <a:t>2.4</a:t>
            </a:r>
            <a:r>
              <a:rPr lang="en-US" altLang="en-US" dirty="0">
                <a:solidFill>
                  <a:schemeClr val="bg1"/>
                </a:solidFill>
                <a:cs typeface="Calibri" panose="020F0502020204030204" pitchFamily="34" charset="0"/>
              </a:rPr>
              <a:t>%</a:t>
            </a:r>
          </a:p>
        </p:txBody>
      </p:sp>
      <p:sp>
        <p:nvSpPr>
          <p:cNvPr id="19" name="Down Arrow 18">
            <a:extLst>
              <a:ext uri="{FF2B5EF4-FFF2-40B4-BE49-F238E27FC236}">
                <a16:creationId xmlns:a16="http://schemas.microsoft.com/office/drawing/2014/main" id="{D973E609-0094-B347-9E02-E3253A695C02}"/>
              </a:ext>
            </a:extLst>
          </p:cNvPr>
          <p:cNvSpPr/>
          <p:nvPr/>
        </p:nvSpPr>
        <p:spPr>
          <a:xfrm>
            <a:off x="6451590" y="3848248"/>
            <a:ext cx="347028" cy="777123"/>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1" name="TextBox 1">
            <a:extLst>
              <a:ext uri="{FF2B5EF4-FFF2-40B4-BE49-F238E27FC236}">
                <a16:creationId xmlns:a16="http://schemas.microsoft.com/office/drawing/2014/main" id="{F0A3D291-D1A5-3B4B-9E6D-07EC12FF6C71}"/>
              </a:ext>
            </a:extLst>
          </p:cNvPr>
          <p:cNvSpPr txBox="1">
            <a:spLocks noChangeArrowheads="1"/>
          </p:cNvSpPr>
          <p:nvPr/>
        </p:nvSpPr>
        <p:spPr bwMode="auto">
          <a:xfrm flipH="1">
            <a:off x="6338751" y="4790627"/>
            <a:ext cx="699230" cy="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cs typeface="Calibri" panose="020F0502020204030204" pitchFamily="34" charset="0"/>
              </a:rPr>
              <a:t>3.6</a:t>
            </a:r>
            <a:r>
              <a:rPr lang="en-US" altLang="en-US" dirty="0">
                <a:solidFill>
                  <a:schemeClr val="bg1"/>
                </a:solidFill>
                <a:cs typeface="Calibri" panose="020F0502020204030204" pitchFamily="34" charset="0"/>
              </a:rPr>
              <a:t>%</a:t>
            </a:r>
          </a:p>
        </p:txBody>
      </p:sp>
      <p:cxnSp>
        <p:nvCxnSpPr>
          <p:cNvPr id="24" name="Straight Connector 23">
            <a:extLst>
              <a:ext uri="{FF2B5EF4-FFF2-40B4-BE49-F238E27FC236}">
                <a16:creationId xmlns:a16="http://schemas.microsoft.com/office/drawing/2014/main" id="{81C73630-0A2C-864C-AA70-6418DA2544A4}"/>
              </a:ext>
            </a:extLst>
          </p:cNvPr>
          <p:cNvCxnSpPr>
            <a:cxnSpLocks/>
          </p:cNvCxnSpPr>
          <p:nvPr/>
        </p:nvCxnSpPr>
        <p:spPr>
          <a:xfrm>
            <a:off x="8147068" y="2168201"/>
            <a:ext cx="0" cy="285292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1">
            <a:extLst>
              <a:ext uri="{FF2B5EF4-FFF2-40B4-BE49-F238E27FC236}">
                <a16:creationId xmlns:a16="http://schemas.microsoft.com/office/drawing/2014/main" id="{43866167-F62E-D02E-2C69-54CF77240C02}"/>
              </a:ext>
            </a:extLst>
          </p:cNvPr>
          <p:cNvSpPr txBox="1">
            <a:spLocks noChangeArrowheads="1"/>
          </p:cNvSpPr>
          <p:nvPr/>
        </p:nvSpPr>
        <p:spPr bwMode="auto">
          <a:xfrm>
            <a:off x="9243872" y="4788097"/>
            <a:ext cx="566279" cy="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cs typeface="Calibri" panose="020F0502020204030204" pitchFamily="34" charset="0"/>
              </a:rPr>
              <a:t>8.8%</a:t>
            </a:r>
          </a:p>
        </p:txBody>
      </p:sp>
      <p:sp>
        <p:nvSpPr>
          <p:cNvPr id="15" name="TextBox 14">
            <a:extLst>
              <a:ext uri="{FF2B5EF4-FFF2-40B4-BE49-F238E27FC236}">
                <a16:creationId xmlns:a16="http://schemas.microsoft.com/office/drawing/2014/main" id="{17427BBC-08A3-0986-D93B-C7F95807074F}"/>
              </a:ext>
            </a:extLst>
          </p:cNvPr>
          <p:cNvSpPr txBox="1"/>
          <p:nvPr/>
        </p:nvSpPr>
        <p:spPr>
          <a:xfrm>
            <a:off x="9266991" y="3716578"/>
            <a:ext cx="941297"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11.6 B</a:t>
            </a:r>
          </a:p>
        </p:txBody>
      </p:sp>
      <p:sp>
        <p:nvSpPr>
          <p:cNvPr id="25" name="Down Arrow 24">
            <a:extLst>
              <a:ext uri="{FF2B5EF4-FFF2-40B4-BE49-F238E27FC236}">
                <a16:creationId xmlns:a16="http://schemas.microsoft.com/office/drawing/2014/main" id="{5952B1F8-8294-A3C0-01AE-3E799416A71A}"/>
              </a:ext>
            </a:extLst>
          </p:cNvPr>
          <p:cNvSpPr/>
          <p:nvPr/>
        </p:nvSpPr>
        <p:spPr>
          <a:xfrm>
            <a:off x="7425899" y="3870467"/>
            <a:ext cx="347027" cy="67585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9" name="TextBox 28">
            <a:extLst>
              <a:ext uri="{FF2B5EF4-FFF2-40B4-BE49-F238E27FC236}">
                <a16:creationId xmlns:a16="http://schemas.microsoft.com/office/drawing/2014/main" id="{778ED839-EED1-16D3-E554-88F0A9D2E468}"/>
              </a:ext>
            </a:extLst>
          </p:cNvPr>
          <p:cNvSpPr txBox="1"/>
          <p:nvPr/>
        </p:nvSpPr>
        <p:spPr>
          <a:xfrm>
            <a:off x="-3393440" y="3129280"/>
            <a:ext cx="184731" cy="307777"/>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32" name="Down Arrow 31">
            <a:extLst>
              <a:ext uri="{FF2B5EF4-FFF2-40B4-BE49-F238E27FC236}">
                <a16:creationId xmlns:a16="http://schemas.microsoft.com/office/drawing/2014/main" id="{BF307E76-D774-A84F-F646-F0196F2F2638}"/>
              </a:ext>
            </a:extLst>
          </p:cNvPr>
          <p:cNvSpPr/>
          <p:nvPr/>
        </p:nvSpPr>
        <p:spPr>
          <a:xfrm>
            <a:off x="9374596" y="4202236"/>
            <a:ext cx="285356" cy="509878"/>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34" name="TextBox 1">
            <a:extLst>
              <a:ext uri="{FF2B5EF4-FFF2-40B4-BE49-F238E27FC236}">
                <a16:creationId xmlns:a16="http://schemas.microsoft.com/office/drawing/2014/main" id="{6C20B03F-3A59-ED36-63AE-EC3E164B57BF}"/>
              </a:ext>
            </a:extLst>
          </p:cNvPr>
          <p:cNvSpPr txBox="1">
            <a:spLocks noChangeArrowheads="1"/>
          </p:cNvSpPr>
          <p:nvPr/>
        </p:nvSpPr>
        <p:spPr bwMode="auto">
          <a:xfrm flipH="1">
            <a:off x="7272674" y="4725014"/>
            <a:ext cx="699230" cy="31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cs typeface="Calibri" panose="020F0502020204030204" pitchFamily="34" charset="0"/>
              </a:rPr>
              <a:t>10.1</a:t>
            </a:r>
            <a:r>
              <a:rPr lang="en-US" altLang="en-US" dirty="0">
                <a:solidFill>
                  <a:schemeClr val="bg1"/>
                </a:solidFill>
                <a:cs typeface="Calibri" panose="020F0502020204030204" pitchFamily="34" charset="0"/>
              </a:rPr>
              <a:t>%</a:t>
            </a:r>
          </a:p>
        </p:txBody>
      </p:sp>
      <p:sp>
        <p:nvSpPr>
          <p:cNvPr id="35" name="TextBox 12">
            <a:extLst>
              <a:ext uri="{FF2B5EF4-FFF2-40B4-BE49-F238E27FC236}">
                <a16:creationId xmlns:a16="http://schemas.microsoft.com/office/drawing/2014/main" id="{297F9A62-66C8-C10A-0612-1EC50C31BE65}"/>
              </a:ext>
            </a:extLst>
          </p:cNvPr>
          <p:cNvSpPr txBox="1">
            <a:spLocks noChangeArrowheads="1"/>
          </p:cNvSpPr>
          <p:nvPr/>
        </p:nvSpPr>
        <p:spPr bwMode="auto">
          <a:xfrm>
            <a:off x="3376040" y="4725014"/>
            <a:ext cx="684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ClrTx/>
              <a:buFontTx/>
              <a:buNone/>
            </a:pPr>
            <a:r>
              <a:rPr lang="en-US" altLang="en-US" sz="1600" dirty="0">
                <a:solidFill>
                  <a:schemeClr val="bg1"/>
                </a:solidFill>
                <a:cs typeface="Calibri" panose="020F0502020204030204" pitchFamily="34" charset="0"/>
              </a:rPr>
              <a:t>4.8%</a:t>
            </a:r>
          </a:p>
        </p:txBody>
      </p:sp>
    </p:spTree>
    <p:extLst>
      <p:ext uri="{BB962C8B-B14F-4D97-AF65-F5344CB8AC3E}">
        <p14:creationId xmlns:p14="http://schemas.microsoft.com/office/powerpoint/2010/main" val="190740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F756-BD6E-AA4C-AD4A-623C2BDA3307}"/>
              </a:ext>
            </a:extLst>
          </p:cNvPr>
          <p:cNvSpPr>
            <a:spLocks noGrp="1"/>
          </p:cNvSpPr>
          <p:nvPr>
            <p:ph type="title"/>
          </p:nvPr>
        </p:nvSpPr>
        <p:spPr>
          <a:xfrm>
            <a:off x="379043" y="367459"/>
            <a:ext cx="9372600" cy="646112"/>
          </a:xfrm>
        </p:spPr>
        <p:txBody>
          <a:bodyPr rtlCol="0">
            <a:noAutofit/>
          </a:bodyPr>
          <a:lstStyle/>
          <a:p>
            <a:pPr>
              <a:defRPr/>
            </a:pPr>
            <a:r>
              <a:rPr lang="en-US" sz="3800" dirty="0">
                <a:latin typeface="Calibri Light" panose="020F0302020204030204" pitchFamily="34" charset="0"/>
                <a:ea typeface="Georgia" charset="0"/>
                <a:cs typeface="Calibri Light" panose="020F0302020204030204" pitchFamily="34" charset="0"/>
              </a:rPr>
              <a:t>US Beer Bottle Shipments to Customers</a:t>
            </a:r>
            <a:br>
              <a:rPr lang="en-US" sz="3800" dirty="0">
                <a:latin typeface="Calibri Light" panose="020F0302020204030204" pitchFamily="34" charset="0"/>
                <a:ea typeface="Georgia" charset="0"/>
                <a:cs typeface="Calibri Light" panose="020F0302020204030204" pitchFamily="34" charset="0"/>
              </a:rPr>
            </a:br>
            <a:r>
              <a:rPr lang="en-US" sz="2400" dirty="0">
                <a:latin typeface="Calibri Light" panose="020F0302020204030204" pitchFamily="34" charset="0"/>
                <a:ea typeface="Georgia" charset="0"/>
                <a:cs typeface="Calibri Light" panose="020F0302020204030204" pitchFamily="34" charset="0"/>
              </a:rPr>
              <a:t>(listed in billions of bottles), 2017 – Thru August 2024</a:t>
            </a:r>
          </a:p>
        </p:txBody>
      </p:sp>
      <p:sp>
        <p:nvSpPr>
          <p:cNvPr id="48130" name="Slide Number Placeholder 5">
            <a:extLst>
              <a:ext uri="{FF2B5EF4-FFF2-40B4-BE49-F238E27FC236}">
                <a16:creationId xmlns:a16="http://schemas.microsoft.com/office/drawing/2014/main" id="{97617F47-0BD5-AC49-AEBA-AC2D9AA3F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ClrTx/>
              <a:buFontTx/>
              <a:buNone/>
            </a:pPr>
            <a:fld id="{5ECBDDB1-2B34-334C-9318-9AEA973D3D0F}" type="slidenum">
              <a:rPr lang="en-US" altLang="en-US" sz="1200">
                <a:solidFill>
                  <a:schemeClr val="tx2"/>
                </a:solidFill>
              </a:rPr>
              <a:pPr fontAlgn="base">
                <a:spcBef>
                  <a:spcPct val="0"/>
                </a:spcBef>
                <a:spcAft>
                  <a:spcPct val="0"/>
                </a:spcAft>
                <a:buClrTx/>
                <a:buFontTx/>
                <a:buNone/>
              </a:pPr>
              <a:t>7</a:t>
            </a:fld>
            <a:endParaRPr lang="en-US" altLang="en-US" sz="1200" dirty="0">
              <a:solidFill>
                <a:schemeClr val="tx2"/>
              </a:solidFill>
            </a:endParaRPr>
          </a:p>
        </p:txBody>
      </p:sp>
      <p:graphicFrame>
        <p:nvGraphicFramePr>
          <p:cNvPr id="4" name="Chart 3">
            <a:extLst>
              <a:ext uri="{FF2B5EF4-FFF2-40B4-BE49-F238E27FC236}">
                <a16:creationId xmlns:a16="http://schemas.microsoft.com/office/drawing/2014/main" id="{92345699-17AA-2441-8E03-1E181ECD1C4D}"/>
              </a:ext>
            </a:extLst>
          </p:cNvPr>
          <p:cNvGraphicFramePr>
            <a:graphicFrameLocks/>
          </p:cNvGraphicFramePr>
          <p:nvPr>
            <p:extLst>
              <p:ext uri="{D42A27DB-BD31-4B8C-83A1-F6EECF244321}">
                <p14:modId xmlns:p14="http://schemas.microsoft.com/office/powerpoint/2010/main" val="894729282"/>
              </p:ext>
            </p:extLst>
          </p:nvPr>
        </p:nvGraphicFramePr>
        <p:xfrm>
          <a:off x="826477" y="1663056"/>
          <a:ext cx="9793373" cy="507972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6CF93C7-A2F7-AD47-80C5-63E9D572AEE5}"/>
              </a:ext>
            </a:extLst>
          </p:cNvPr>
          <p:cNvSpPr txBox="1"/>
          <p:nvPr/>
        </p:nvSpPr>
        <p:spPr>
          <a:xfrm>
            <a:off x="3317801" y="2961434"/>
            <a:ext cx="73289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11.00 B</a:t>
            </a:r>
          </a:p>
        </p:txBody>
      </p:sp>
      <p:sp>
        <p:nvSpPr>
          <p:cNvPr id="16" name="TextBox 15">
            <a:extLst>
              <a:ext uri="{FF2B5EF4-FFF2-40B4-BE49-F238E27FC236}">
                <a16:creationId xmlns:a16="http://schemas.microsoft.com/office/drawing/2014/main" id="{CD97A4A2-B1EA-9A4E-BDF0-F142E5A12F0C}"/>
              </a:ext>
            </a:extLst>
          </p:cNvPr>
          <p:cNvSpPr txBox="1"/>
          <p:nvPr/>
        </p:nvSpPr>
        <p:spPr>
          <a:xfrm>
            <a:off x="4320004" y="2902678"/>
            <a:ext cx="73289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11.50 B</a:t>
            </a:r>
          </a:p>
        </p:txBody>
      </p:sp>
      <p:cxnSp>
        <p:nvCxnSpPr>
          <p:cNvPr id="8" name="Straight Connector 7">
            <a:extLst>
              <a:ext uri="{FF2B5EF4-FFF2-40B4-BE49-F238E27FC236}">
                <a16:creationId xmlns:a16="http://schemas.microsoft.com/office/drawing/2014/main" id="{9512CAA3-82EF-BA4D-BF84-2966D1A2FD6C}"/>
              </a:ext>
            </a:extLst>
          </p:cNvPr>
          <p:cNvCxnSpPr>
            <a:cxnSpLocks/>
          </p:cNvCxnSpPr>
          <p:nvPr/>
        </p:nvCxnSpPr>
        <p:spPr>
          <a:xfrm>
            <a:off x="8199058" y="2642847"/>
            <a:ext cx="0" cy="2580570"/>
          </a:xfrm>
          <a:prstGeom prst="line">
            <a:avLst/>
          </a:prstGeom>
        </p:spPr>
        <p:style>
          <a:lnRef idx="2">
            <a:schemeClr val="accent1"/>
          </a:lnRef>
          <a:fillRef idx="0">
            <a:schemeClr val="accent1"/>
          </a:fillRef>
          <a:effectRef idx="1">
            <a:schemeClr val="accent1"/>
          </a:effectRef>
          <a:fontRef idx="minor">
            <a:schemeClr val="tx1"/>
          </a:fontRef>
        </p:style>
      </p:cxnSp>
      <p:sp>
        <p:nvSpPr>
          <p:cNvPr id="23" name="Down Arrow 22">
            <a:extLst>
              <a:ext uri="{FF2B5EF4-FFF2-40B4-BE49-F238E27FC236}">
                <a16:creationId xmlns:a16="http://schemas.microsoft.com/office/drawing/2014/main" id="{5A51EF93-5330-9A44-8FB1-0ED699EB3B10}"/>
              </a:ext>
            </a:extLst>
          </p:cNvPr>
          <p:cNvSpPr/>
          <p:nvPr/>
        </p:nvSpPr>
        <p:spPr>
          <a:xfrm flipH="1" flipV="1">
            <a:off x="4431805" y="3605951"/>
            <a:ext cx="404388" cy="1026036"/>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4" name="Down Arrow 23">
            <a:extLst>
              <a:ext uri="{FF2B5EF4-FFF2-40B4-BE49-F238E27FC236}">
                <a16:creationId xmlns:a16="http://schemas.microsoft.com/office/drawing/2014/main" id="{306B29D5-AD70-E64D-B9C4-9C5DA1CF5404}"/>
              </a:ext>
            </a:extLst>
          </p:cNvPr>
          <p:cNvSpPr/>
          <p:nvPr/>
        </p:nvSpPr>
        <p:spPr>
          <a:xfrm>
            <a:off x="2437163" y="3561135"/>
            <a:ext cx="355131" cy="1174243"/>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5" name="Down Arrow 24">
            <a:extLst>
              <a:ext uri="{FF2B5EF4-FFF2-40B4-BE49-F238E27FC236}">
                <a16:creationId xmlns:a16="http://schemas.microsoft.com/office/drawing/2014/main" id="{7E12AA34-6936-4C4F-B627-58FAC45DDF32}"/>
              </a:ext>
            </a:extLst>
          </p:cNvPr>
          <p:cNvSpPr/>
          <p:nvPr/>
        </p:nvSpPr>
        <p:spPr>
          <a:xfrm>
            <a:off x="3407659" y="3685661"/>
            <a:ext cx="430091" cy="94407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7" name="Down Arrow 16">
            <a:extLst>
              <a:ext uri="{FF2B5EF4-FFF2-40B4-BE49-F238E27FC236}">
                <a16:creationId xmlns:a16="http://schemas.microsoft.com/office/drawing/2014/main" id="{BFE12BEA-D9D1-1046-9609-ABEF252A891D}"/>
              </a:ext>
            </a:extLst>
          </p:cNvPr>
          <p:cNvSpPr/>
          <p:nvPr/>
        </p:nvSpPr>
        <p:spPr>
          <a:xfrm flipH="1">
            <a:off x="5437420" y="3848326"/>
            <a:ext cx="319767" cy="88705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8" name="Down Arrow 17">
            <a:extLst>
              <a:ext uri="{FF2B5EF4-FFF2-40B4-BE49-F238E27FC236}">
                <a16:creationId xmlns:a16="http://schemas.microsoft.com/office/drawing/2014/main" id="{11B14FFF-34DC-D043-9DB1-6A1340CF0F04}"/>
              </a:ext>
            </a:extLst>
          </p:cNvPr>
          <p:cNvSpPr/>
          <p:nvPr/>
        </p:nvSpPr>
        <p:spPr>
          <a:xfrm>
            <a:off x="6461274" y="3962748"/>
            <a:ext cx="319767" cy="795193"/>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1" name="TextBox 11">
            <a:extLst>
              <a:ext uri="{FF2B5EF4-FFF2-40B4-BE49-F238E27FC236}">
                <a16:creationId xmlns:a16="http://schemas.microsoft.com/office/drawing/2014/main" id="{6F737710-3DC5-0941-B8A9-5318CD8534E1}"/>
              </a:ext>
            </a:extLst>
          </p:cNvPr>
          <p:cNvSpPr txBox="1"/>
          <p:nvPr/>
        </p:nvSpPr>
        <p:spPr>
          <a:xfrm>
            <a:off x="6305448" y="4890888"/>
            <a:ext cx="79473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4.5%</a:t>
            </a:r>
          </a:p>
        </p:txBody>
      </p:sp>
      <p:sp>
        <p:nvSpPr>
          <p:cNvPr id="26" name="TextBox 11">
            <a:extLst>
              <a:ext uri="{FF2B5EF4-FFF2-40B4-BE49-F238E27FC236}">
                <a16:creationId xmlns:a16="http://schemas.microsoft.com/office/drawing/2014/main" id="{82A4D928-0B55-C245-A15F-02B356D44E8C}"/>
              </a:ext>
            </a:extLst>
          </p:cNvPr>
          <p:cNvSpPr txBox="1"/>
          <p:nvPr/>
        </p:nvSpPr>
        <p:spPr>
          <a:xfrm>
            <a:off x="7255645" y="4893616"/>
            <a:ext cx="75265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10.6</a:t>
            </a:r>
            <a:r>
              <a:rPr lang="en-US" dirty="0">
                <a:solidFill>
                  <a:schemeClr val="bg1"/>
                </a:solidFill>
                <a:latin typeface="Calibri" panose="020F0502020204030204" pitchFamily="34" charset="0"/>
              </a:rPr>
              <a:t>%</a:t>
            </a:r>
          </a:p>
        </p:txBody>
      </p:sp>
      <p:sp>
        <p:nvSpPr>
          <p:cNvPr id="27" name="Down Arrow 26">
            <a:extLst>
              <a:ext uri="{FF2B5EF4-FFF2-40B4-BE49-F238E27FC236}">
                <a16:creationId xmlns:a16="http://schemas.microsoft.com/office/drawing/2014/main" id="{A633CEF8-E9E5-FD4F-950C-794EAF439E32}"/>
              </a:ext>
            </a:extLst>
          </p:cNvPr>
          <p:cNvSpPr/>
          <p:nvPr/>
        </p:nvSpPr>
        <p:spPr>
          <a:xfrm>
            <a:off x="7483950" y="4266284"/>
            <a:ext cx="319768" cy="566757"/>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7" name="TextBox 3">
            <a:extLst>
              <a:ext uri="{FF2B5EF4-FFF2-40B4-BE49-F238E27FC236}">
                <a16:creationId xmlns:a16="http://schemas.microsoft.com/office/drawing/2014/main" id="{8E680B20-6219-7807-874B-CB2324EE4261}"/>
              </a:ext>
            </a:extLst>
          </p:cNvPr>
          <p:cNvSpPr txBox="1">
            <a:spLocks noChangeArrowheads="1"/>
          </p:cNvSpPr>
          <p:nvPr/>
        </p:nvSpPr>
        <p:spPr bwMode="auto">
          <a:xfrm>
            <a:off x="0" y="6522387"/>
            <a:ext cx="6237952" cy="307777"/>
          </a:xfrm>
          <a:prstGeom prst="rect">
            <a:avLst/>
          </a:prstGeom>
          <a:no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400" b="1" dirty="0">
                <a:solidFill>
                  <a:schemeClr val="tx1">
                    <a:lumMod val="50000"/>
                  </a:schemeClr>
                </a:solidFill>
                <a:latin typeface="Calibri" panose="020F0502020204030204" pitchFamily="34" charset="0"/>
                <a:ea typeface="Georgia" charset="0"/>
                <a:cs typeface="Calibri" panose="020F0502020204030204" pitchFamily="34" charset="0"/>
              </a:rPr>
              <a:t>Source – Precision Consulting, Representing ~95% of US Glass Container Plants</a:t>
            </a:r>
          </a:p>
        </p:txBody>
      </p:sp>
      <p:sp>
        <p:nvSpPr>
          <p:cNvPr id="9" name="TextBox 8">
            <a:extLst>
              <a:ext uri="{FF2B5EF4-FFF2-40B4-BE49-F238E27FC236}">
                <a16:creationId xmlns:a16="http://schemas.microsoft.com/office/drawing/2014/main" id="{D3E01D5D-4966-89FB-D23C-715995635366}"/>
              </a:ext>
            </a:extLst>
          </p:cNvPr>
          <p:cNvSpPr txBox="1"/>
          <p:nvPr/>
        </p:nvSpPr>
        <p:spPr>
          <a:xfrm>
            <a:off x="6373417" y="3249910"/>
            <a:ext cx="641522"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9.48 B</a:t>
            </a:r>
          </a:p>
        </p:txBody>
      </p:sp>
      <p:sp>
        <p:nvSpPr>
          <p:cNvPr id="10" name="TextBox 11">
            <a:extLst>
              <a:ext uri="{FF2B5EF4-FFF2-40B4-BE49-F238E27FC236}">
                <a16:creationId xmlns:a16="http://schemas.microsoft.com/office/drawing/2014/main" id="{508367BD-BDE3-3584-8FB0-231EB94FAB90}"/>
              </a:ext>
            </a:extLst>
          </p:cNvPr>
          <p:cNvSpPr txBox="1"/>
          <p:nvPr/>
        </p:nvSpPr>
        <p:spPr>
          <a:xfrm>
            <a:off x="9296622" y="4893616"/>
            <a:ext cx="105045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11.7%</a:t>
            </a:r>
          </a:p>
        </p:txBody>
      </p:sp>
      <p:sp>
        <p:nvSpPr>
          <p:cNvPr id="12" name="TextBox 11">
            <a:extLst>
              <a:ext uri="{FF2B5EF4-FFF2-40B4-BE49-F238E27FC236}">
                <a16:creationId xmlns:a16="http://schemas.microsoft.com/office/drawing/2014/main" id="{EC6DAB2D-ECE4-8A49-8E57-3DAD46A7214B}"/>
              </a:ext>
            </a:extLst>
          </p:cNvPr>
          <p:cNvSpPr txBox="1"/>
          <p:nvPr/>
        </p:nvSpPr>
        <p:spPr>
          <a:xfrm>
            <a:off x="8277388" y="3749637"/>
            <a:ext cx="94552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5.90 B</a:t>
            </a:r>
          </a:p>
        </p:txBody>
      </p:sp>
      <p:sp>
        <p:nvSpPr>
          <p:cNvPr id="13" name="Down Arrow 12">
            <a:extLst>
              <a:ext uri="{FF2B5EF4-FFF2-40B4-BE49-F238E27FC236}">
                <a16:creationId xmlns:a16="http://schemas.microsoft.com/office/drawing/2014/main" id="{363B7ACD-4854-DD9B-B2C1-AE2A68F61ADB}"/>
              </a:ext>
            </a:extLst>
          </p:cNvPr>
          <p:cNvSpPr/>
          <p:nvPr/>
        </p:nvSpPr>
        <p:spPr>
          <a:xfrm>
            <a:off x="9523416" y="4411623"/>
            <a:ext cx="257426" cy="436217"/>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4" name="TextBox 13">
            <a:extLst>
              <a:ext uri="{FF2B5EF4-FFF2-40B4-BE49-F238E27FC236}">
                <a16:creationId xmlns:a16="http://schemas.microsoft.com/office/drawing/2014/main" id="{5ECC4D3B-EEB1-1E55-DB9B-1AE5B22344F3}"/>
              </a:ext>
            </a:extLst>
          </p:cNvPr>
          <p:cNvSpPr txBox="1"/>
          <p:nvPr/>
        </p:nvSpPr>
        <p:spPr>
          <a:xfrm>
            <a:off x="7296242" y="3403798"/>
            <a:ext cx="641522" cy="30777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8.47 B</a:t>
            </a:r>
          </a:p>
        </p:txBody>
      </p:sp>
      <p:sp>
        <p:nvSpPr>
          <p:cNvPr id="15" name="TextBox 11">
            <a:extLst>
              <a:ext uri="{FF2B5EF4-FFF2-40B4-BE49-F238E27FC236}">
                <a16:creationId xmlns:a16="http://schemas.microsoft.com/office/drawing/2014/main" id="{5C1D72D5-F999-582D-D33E-A732830DAC9A}"/>
              </a:ext>
            </a:extLst>
          </p:cNvPr>
          <p:cNvSpPr txBox="1"/>
          <p:nvPr/>
        </p:nvSpPr>
        <p:spPr>
          <a:xfrm>
            <a:off x="5255699" y="4884863"/>
            <a:ext cx="75265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13.6</a:t>
            </a:r>
            <a:r>
              <a:rPr lang="en-US" dirty="0">
                <a:solidFill>
                  <a:schemeClr val="bg1"/>
                </a:solidFill>
                <a:latin typeface="Calibri" panose="020F0502020204030204" pitchFamily="34" charset="0"/>
              </a:rPr>
              <a:t>%</a:t>
            </a:r>
          </a:p>
        </p:txBody>
      </p:sp>
      <p:sp>
        <p:nvSpPr>
          <p:cNvPr id="29" name="TextBox 11">
            <a:extLst>
              <a:ext uri="{FF2B5EF4-FFF2-40B4-BE49-F238E27FC236}">
                <a16:creationId xmlns:a16="http://schemas.microsoft.com/office/drawing/2014/main" id="{492C07C8-AE1A-B88F-0DD5-0C408730A3AD}"/>
              </a:ext>
            </a:extLst>
          </p:cNvPr>
          <p:cNvSpPr txBox="1"/>
          <p:nvPr/>
        </p:nvSpPr>
        <p:spPr>
          <a:xfrm>
            <a:off x="3197027" y="4820573"/>
            <a:ext cx="87537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11.7%</a:t>
            </a:r>
          </a:p>
        </p:txBody>
      </p:sp>
    </p:spTree>
    <p:extLst>
      <p:ext uri="{BB962C8B-B14F-4D97-AF65-F5344CB8AC3E}">
        <p14:creationId xmlns:p14="http://schemas.microsoft.com/office/powerpoint/2010/main" val="40765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F756-BD6E-AA4C-AD4A-623C2BDA3307}"/>
              </a:ext>
            </a:extLst>
          </p:cNvPr>
          <p:cNvSpPr>
            <a:spLocks noGrp="1"/>
          </p:cNvSpPr>
          <p:nvPr>
            <p:ph type="title"/>
          </p:nvPr>
        </p:nvSpPr>
        <p:spPr>
          <a:xfrm>
            <a:off x="72473" y="287216"/>
            <a:ext cx="9372600" cy="662304"/>
          </a:xfrm>
        </p:spPr>
        <p:txBody>
          <a:bodyPr rtlCol="0">
            <a:noAutofit/>
          </a:bodyPr>
          <a:lstStyle/>
          <a:p>
            <a:pPr>
              <a:defRPr/>
            </a:pPr>
            <a:r>
              <a:rPr lang="en-US" sz="3800" dirty="0">
                <a:solidFill>
                  <a:schemeClr val="accent1">
                    <a:lumMod val="75000"/>
                  </a:schemeClr>
                </a:solidFill>
                <a:latin typeface="Calibri Light" panose="020F0302020204030204" pitchFamily="34" charset="0"/>
                <a:ea typeface="Georgia" charset="0"/>
                <a:cs typeface="Calibri Light" panose="020F0302020204030204" pitchFamily="34" charset="0"/>
              </a:rPr>
              <a:t>US Wine Bottle Shipments to Customers</a:t>
            </a:r>
            <a:br>
              <a:rPr lang="en-US" sz="2400" dirty="0">
                <a:solidFill>
                  <a:schemeClr val="accent1">
                    <a:lumMod val="75000"/>
                  </a:schemeClr>
                </a:solidFill>
                <a:latin typeface="Calibri Light" panose="020F0302020204030204" pitchFamily="34" charset="0"/>
                <a:ea typeface="Georgia" charset="0"/>
                <a:cs typeface="Calibri Light" panose="020F0302020204030204" pitchFamily="34" charset="0"/>
              </a:rPr>
            </a:br>
            <a:r>
              <a:rPr lang="en-US" sz="2400" dirty="0">
                <a:solidFill>
                  <a:schemeClr val="accent1">
                    <a:lumMod val="75000"/>
                  </a:schemeClr>
                </a:solidFill>
                <a:latin typeface="Calibri Light" panose="020F0302020204030204" pitchFamily="34" charset="0"/>
                <a:ea typeface="Georgia" charset="0"/>
                <a:cs typeface="Calibri Light" panose="020F0302020204030204" pitchFamily="34" charset="0"/>
              </a:rPr>
              <a:t>(listed in billions of containers), 2017 – August 2024</a:t>
            </a:r>
          </a:p>
        </p:txBody>
      </p:sp>
      <p:sp>
        <p:nvSpPr>
          <p:cNvPr id="48130" name="Slide Number Placeholder 5">
            <a:extLst>
              <a:ext uri="{FF2B5EF4-FFF2-40B4-BE49-F238E27FC236}">
                <a16:creationId xmlns:a16="http://schemas.microsoft.com/office/drawing/2014/main" id="{97617F47-0BD5-AC49-AEBA-AC2D9AA3F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ClrTx/>
              <a:buFontTx/>
              <a:buNone/>
            </a:pPr>
            <a:fld id="{5ECBDDB1-2B34-334C-9318-9AEA973D3D0F}" type="slidenum">
              <a:rPr lang="en-US" altLang="en-US" sz="1200">
                <a:solidFill>
                  <a:schemeClr val="tx2"/>
                </a:solidFill>
              </a:rPr>
              <a:pPr fontAlgn="base">
                <a:spcBef>
                  <a:spcPct val="0"/>
                </a:spcBef>
                <a:spcAft>
                  <a:spcPct val="0"/>
                </a:spcAft>
                <a:buClrTx/>
                <a:buFontTx/>
                <a:buNone/>
              </a:pPr>
              <a:t>8</a:t>
            </a:fld>
            <a:endParaRPr lang="en-US" altLang="en-US" sz="1200" dirty="0">
              <a:solidFill>
                <a:schemeClr val="tx2"/>
              </a:solidFill>
            </a:endParaRPr>
          </a:p>
        </p:txBody>
      </p:sp>
      <p:graphicFrame>
        <p:nvGraphicFramePr>
          <p:cNvPr id="4" name="Chart 3">
            <a:extLst>
              <a:ext uri="{FF2B5EF4-FFF2-40B4-BE49-F238E27FC236}">
                <a16:creationId xmlns:a16="http://schemas.microsoft.com/office/drawing/2014/main" id="{92345699-17AA-2441-8E03-1E181ECD1C4D}"/>
              </a:ext>
            </a:extLst>
          </p:cNvPr>
          <p:cNvGraphicFramePr>
            <a:graphicFrameLocks/>
          </p:cNvGraphicFramePr>
          <p:nvPr>
            <p:extLst>
              <p:ext uri="{D42A27DB-BD31-4B8C-83A1-F6EECF244321}">
                <p14:modId xmlns:p14="http://schemas.microsoft.com/office/powerpoint/2010/main" val="240319563"/>
              </p:ext>
            </p:extLst>
          </p:nvPr>
        </p:nvGraphicFramePr>
        <p:xfrm>
          <a:off x="1113905" y="1213658"/>
          <a:ext cx="9576262" cy="55332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6CF93C7-A2F7-AD47-80C5-63E9D572AEE5}"/>
              </a:ext>
            </a:extLst>
          </p:cNvPr>
          <p:cNvSpPr txBox="1"/>
          <p:nvPr/>
        </p:nvSpPr>
        <p:spPr>
          <a:xfrm>
            <a:off x="2485487" y="2700044"/>
            <a:ext cx="707245" cy="338554"/>
          </a:xfrm>
          <a:prstGeom prst="rect">
            <a:avLst/>
          </a:prstGeom>
          <a:noFill/>
        </p:spPr>
        <p:txBody>
          <a:bodyPr wrap="none">
            <a:spAutoFit/>
          </a:bodyPr>
          <a:lstStyle/>
          <a:p>
            <a:pPr>
              <a:defRPr/>
            </a:pPr>
            <a:r>
              <a:rPr lang="en-US" sz="1600" dirty="0">
                <a:solidFill>
                  <a:schemeClr val="bg2">
                    <a:lumMod val="10000"/>
                  </a:schemeClr>
                </a:solidFill>
                <a:latin typeface="Calibri" panose="020F0502020204030204" pitchFamily="34" charset="0"/>
                <a:cs typeface="Calibri" panose="020F0502020204030204" pitchFamily="34" charset="0"/>
              </a:rPr>
              <a:t>1.93 B</a:t>
            </a:r>
          </a:p>
        </p:txBody>
      </p:sp>
      <p:sp>
        <p:nvSpPr>
          <p:cNvPr id="16" name="TextBox 15">
            <a:extLst>
              <a:ext uri="{FF2B5EF4-FFF2-40B4-BE49-F238E27FC236}">
                <a16:creationId xmlns:a16="http://schemas.microsoft.com/office/drawing/2014/main" id="{CD97A4A2-B1EA-9A4E-BDF0-F142E5A12F0C}"/>
              </a:ext>
            </a:extLst>
          </p:cNvPr>
          <p:cNvSpPr txBox="1"/>
          <p:nvPr/>
        </p:nvSpPr>
        <p:spPr>
          <a:xfrm>
            <a:off x="3469140" y="2643955"/>
            <a:ext cx="788998" cy="338554"/>
          </a:xfrm>
          <a:prstGeom prst="rect">
            <a:avLst/>
          </a:prstGeom>
          <a:noFill/>
        </p:spPr>
        <p:txBody>
          <a:bodyPr wrap="square">
            <a:spAutoFit/>
          </a:bodyPr>
          <a:lstStyle/>
          <a:p>
            <a:pPr>
              <a:defRPr/>
            </a:pPr>
            <a:r>
              <a:rPr lang="en-US" sz="1600" dirty="0">
                <a:solidFill>
                  <a:schemeClr val="bg2">
                    <a:lumMod val="10000"/>
                  </a:schemeClr>
                </a:solidFill>
                <a:latin typeface="Calibri" panose="020F0502020204030204" pitchFamily="34" charset="0"/>
                <a:cs typeface="Calibri" panose="020F0502020204030204" pitchFamily="34" charset="0"/>
              </a:rPr>
              <a:t>1.95 B</a:t>
            </a:r>
          </a:p>
        </p:txBody>
      </p:sp>
      <p:cxnSp>
        <p:nvCxnSpPr>
          <p:cNvPr id="8" name="Straight Connector 7">
            <a:extLst>
              <a:ext uri="{FF2B5EF4-FFF2-40B4-BE49-F238E27FC236}">
                <a16:creationId xmlns:a16="http://schemas.microsoft.com/office/drawing/2014/main" id="{9512CAA3-82EF-BA4D-BF84-2966D1A2FD6C}"/>
              </a:ext>
            </a:extLst>
          </p:cNvPr>
          <p:cNvCxnSpPr>
            <a:cxnSpLocks/>
          </p:cNvCxnSpPr>
          <p:nvPr/>
        </p:nvCxnSpPr>
        <p:spPr>
          <a:xfrm>
            <a:off x="8274485" y="2197585"/>
            <a:ext cx="0" cy="2852928"/>
          </a:xfrm>
          <a:prstGeom prst="line">
            <a:avLst/>
          </a:prstGeom>
        </p:spPr>
        <p:style>
          <a:lnRef idx="2">
            <a:schemeClr val="accent1"/>
          </a:lnRef>
          <a:fillRef idx="0">
            <a:schemeClr val="accent1"/>
          </a:fillRef>
          <a:effectRef idx="1">
            <a:schemeClr val="accent1"/>
          </a:effectRef>
          <a:fontRef idx="minor">
            <a:schemeClr val="tx1"/>
          </a:fontRef>
        </p:style>
      </p:cxnSp>
      <p:sp>
        <p:nvSpPr>
          <p:cNvPr id="20" name="Down Arrow 19">
            <a:extLst>
              <a:ext uri="{FF2B5EF4-FFF2-40B4-BE49-F238E27FC236}">
                <a16:creationId xmlns:a16="http://schemas.microsoft.com/office/drawing/2014/main" id="{D17F01DC-EB2C-8746-A2FF-4173545839EF}"/>
              </a:ext>
            </a:extLst>
          </p:cNvPr>
          <p:cNvSpPr/>
          <p:nvPr/>
        </p:nvSpPr>
        <p:spPr>
          <a:xfrm>
            <a:off x="2575885" y="3595623"/>
            <a:ext cx="398846" cy="91310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9" name="TextBox 18">
            <a:extLst>
              <a:ext uri="{FF2B5EF4-FFF2-40B4-BE49-F238E27FC236}">
                <a16:creationId xmlns:a16="http://schemas.microsoft.com/office/drawing/2014/main" id="{41E76DE5-0EA3-AE41-BD12-A45567F7E0C4}"/>
              </a:ext>
            </a:extLst>
          </p:cNvPr>
          <p:cNvSpPr txBox="1"/>
          <p:nvPr/>
        </p:nvSpPr>
        <p:spPr>
          <a:xfrm>
            <a:off x="4473723" y="2680968"/>
            <a:ext cx="707245" cy="338554"/>
          </a:xfrm>
          <a:prstGeom prst="rect">
            <a:avLst/>
          </a:prstGeom>
          <a:noFill/>
        </p:spPr>
        <p:txBody>
          <a:bodyPr wrap="none">
            <a:spAutoFit/>
          </a:bodyPr>
          <a:lstStyle/>
          <a:p>
            <a:pPr>
              <a:defRPr/>
            </a:pPr>
            <a:r>
              <a:rPr lang="en-US" sz="1600" dirty="0">
                <a:solidFill>
                  <a:schemeClr val="bg2">
                    <a:lumMod val="10000"/>
                  </a:schemeClr>
                </a:solidFill>
                <a:latin typeface="Calibri" panose="020F0502020204030204" pitchFamily="34" charset="0"/>
                <a:cs typeface="Calibri" panose="020F0502020204030204" pitchFamily="34" charset="0"/>
              </a:rPr>
              <a:t>1.97 B</a:t>
            </a:r>
          </a:p>
        </p:txBody>
      </p:sp>
      <p:sp>
        <p:nvSpPr>
          <p:cNvPr id="21" name="Up Arrow 20">
            <a:extLst>
              <a:ext uri="{FF2B5EF4-FFF2-40B4-BE49-F238E27FC236}">
                <a16:creationId xmlns:a16="http://schemas.microsoft.com/office/drawing/2014/main" id="{765F6A0D-E298-7147-BF8C-D2B2C7D645D5}"/>
              </a:ext>
            </a:extLst>
          </p:cNvPr>
          <p:cNvSpPr/>
          <p:nvPr/>
        </p:nvSpPr>
        <p:spPr>
          <a:xfrm flipV="1">
            <a:off x="5591337" y="3624049"/>
            <a:ext cx="390846" cy="906615"/>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latin typeface="Calibri" panose="020F0502020204030204" pitchFamily="34" charset="0"/>
            </a:endParaRPr>
          </a:p>
        </p:txBody>
      </p:sp>
      <p:sp>
        <p:nvSpPr>
          <p:cNvPr id="25" name="Up Arrow 24">
            <a:extLst>
              <a:ext uri="{FF2B5EF4-FFF2-40B4-BE49-F238E27FC236}">
                <a16:creationId xmlns:a16="http://schemas.microsoft.com/office/drawing/2014/main" id="{CD66DE15-1CEA-8648-AA3D-F494E76C2BEC}"/>
              </a:ext>
            </a:extLst>
          </p:cNvPr>
          <p:cNvSpPr/>
          <p:nvPr/>
        </p:nvSpPr>
        <p:spPr>
          <a:xfrm flipH="1">
            <a:off x="3558602" y="3478549"/>
            <a:ext cx="371397" cy="1003436"/>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26" name="Up Arrow 25">
            <a:extLst>
              <a:ext uri="{FF2B5EF4-FFF2-40B4-BE49-F238E27FC236}">
                <a16:creationId xmlns:a16="http://schemas.microsoft.com/office/drawing/2014/main" id="{254AC1DD-F676-6648-9F2D-915004315B89}"/>
              </a:ext>
            </a:extLst>
          </p:cNvPr>
          <p:cNvSpPr/>
          <p:nvPr/>
        </p:nvSpPr>
        <p:spPr>
          <a:xfrm>
            <a:off x="4563350" y="3570933"/>
            <a:ext cx="390846" cy="906615"/>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28" name="TextBox 11">
            <a:extLst>
              <a:ext uri="{FF2B5EF4-FFF2-40B4-BE49-F238E27FC236}">
                <a16:creationId xmlns:a16="http://schemas.microsoft.com/office/drawing/2014/main" id="{195A59D2-2317-9749-93E5-420479AFFFD6}"/>
              </a:ext>
            </a:extLst>
          </p:cNvPr>
          <p:cNvSpPr txBox="1"/>
          <p:nvPr/>
        </p:nvSpPr>
        <p:spPr>
          <a:xfrm>
            <a:off x="6439926" y="4660758"/>
            <a:ext cx="78794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1.4%</a:t>
            </a:r>
          </a:p>
        </p:txBody>
      </p:sp>
      <p:sp>
        <p:nvSpPr>
          <p:cNvPr id="29" name="TextBox 11">
            <a:extLst>
              <a:ext uri="{FF2B5EF4-FFF2-40B4-BE49-F238E27FC236}">
                <a16:creationId xmlns:a16="http://schemas.microsoft.com/office/drawing/2014/main" id="{195A59D2-2317-9749-93E5-420479AFFFD6}"/>
              </a:ext>
            </a:extLst>
          </p:cNvPr>
          <p:cNvSpPr txBox="1"/>
          <p:nvPr/>
        </p:nvSpPr>
        <p:spPr>
          <a:xfrm>
            <a:off x="3501637" y="4612668"/>
            <a:ext cx="66608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1.2%</a:t>
            </a:r>
          </a:p>
        </p:txBody>
      </p:sp>
      <p:sp>
        <p:nvSpPr>
          <p:cNvPr id="5" name="TextBox 11">
            <a:extLst>
              <a:ext uri="{FF2B5EF4-FFF2-40B4-BE49-F238E27FC236}">
                <a16:creationId xmlns:a16="http://schemas.microsoft.com/office/drawing/2014/main" id="{902CA281-42BA-AB23-A18F-14FDCD4201D5}"/>
              </a:ext>
            </a:extLst>
          </p:cNvPr>
          <p:cNvSpPr txBox="1"/>
          <p:nvPr/>
        </p:nvSpPr>
        <p:spPr>
          <a:xfrm>
            <a:off x="4468080" y="4641120"/>
            <a:ext cx="81101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0.9%</a:t>
            </a:r>
          </a:p>
        </p:txBody>
      </p:sp>
      <p:sp>
        <p:nvSpPr>
          <p:cNvPr id="6" name="Down Arrow 5">
            <a:extLst>
              <a:ext uri="{FF2B5EF4-FFF2-40B4-BE49-F238E27FC236}">
                <a16:creationId xmlns:a16="http://schemas.microsoft.com/office/drawing/2014/main" id="{4EA6D021-4EAB-66FD-0A06-8D37E1041489}"/>
              </a:ext>
            </a:extLst>
          </p:cNvPr>
          <p:cNvSpPr/>
          <p:nvPr/>
        </p:nvSpPr>
        <p:spPr>
          <a:xfrm>
            <a:off x="7491559" y="3741731"/>
            <a:ext cx="426103" cy="83889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7" name="TextBox 6">
            <a:extLst>
              <a:ext uri="{FF2B5EF4-FFF2-40B4-BE49-F238E27FC236}">
                <a16:creationId xmlns:a16="http://schemas.microsoft.com/office/drawing/2014/main" id="{77404A9B-99B8-5A1C-0FA7-B1517C4B538B}"/>
              </a:ext>
            </a:extLst>
          </p:cNvPr>
          <p:cNvSpPr txBox="1"/>
          <p:nvPr/>
        </p:nvSpPr>
        <p:spPr>
          <a:xfrm>
            <a:off x="1501833" y="2530767"/>
            <a:ext cx="707245" cy="338554"/>
          </a:xfrm>
          <a:prstGeom prst="rect">
            <a:avLst/>
          </a:prstGeom>
          <a:noFill/>
        </p:spPr>
        <p:txBody>
          <a:bodyPr wrap="none">
            <a:spAutoFit/>
          </a:bodyPr>
          <a:lstStyle/>
          <a:p>
            <a:pPr>
              <a:defRPr/>
            </a:pPr>
            <a:r>
              <a:rPr lang="en-US" sz="1600" dirty="0">
                <a:solidFill>
                  <a:schemeClr val="bg2">
                    <a:lumMod val="10000"/>
                  </a:schemeClr>
                </a:solidFill>
                <a:latin typeface="Calibri" panose="020F0502020204030204" pitchFamily="34" charset="0"/>
                <a:cs typeface="Calibri" panose="020F0502020204030204" pitchFamily="34" charset="0"/>
              </a:rPr>
              <a:t>2.04 B</a:t>
            </a:r>
          </a:p>
        </p:txBody>
      </p:sp>
      <p:sp>
        <p:nvSpPr>
          <p:cNvPr id="10" name="TextBox 9">
            <a:extLst>
              <a:ext uri="{FF2B5EF4-FFF2-40B4-BE49-F238E27FC236}">
                <a16:creationId xmlns:a16="http://schemas.microsoft.com/office/drawing/2014/main" id="{7F58E793-14A0-84EA-3EDE-ED0EA24BB70D}"/>
              </a:ext>
            </a:extLst>
          </p:cNvPr>
          <p:cNvSpPr txBox="1"/>
          <p:nvPr/>
        </p:nvSpPr>
        <p:spPr>
          <a:xfrm>
            <a:off x="2454332" y="4770046"/>
            <a:ext cx="591829"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5.2%</a:t>
            </a:r>
          </a:p>
        </p:txBody>
      </p:sp>
      <p:sp>
        <p:nvSpPr>
          <p:cNvPr id="11" name="TextBox 11">
            <a:extLst>
              <a:ext uri="{FF2B5EF4-FFF2-40B4-BE49-F238E27FC236}">
                <a16:creationId xmlns:a16="http://schemas.microsoft.com/office/drawing/2014/main" id="{97702F21-E172-1227-6D29-0A3AE992FF63}"/>
              </a:ext>
            </a:extLst>
          </p:cNvPr>
          <p:cNvSpPr txBox="1"/>
          <p:nvPr/>
        </p:nvSpPr>
        <p:spPr>
          <a:xfrm>
            <a:off x="5494807" y="4731199"/>
            <a:ext cx="81101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2.4%</a:t>
            </a:r>
          </a:p>
        </p:txBody>
      </p:sp>
      <p:sp>
        <p:nvSpPr>
          <p:cNvPr id="12" name="Up Arrow 11">
            <a:extLst>
              <a:ext uri="{FF2B5EF4-FFF2-40B4-BE49-F238E27FC236}">
                <a16:creationId xmlns:a16="http://schemas.microsoft.com/office/drawing/2014/main" id="{277142F6-A499-AF78-4978-29F0DD8E0D87}"/>
              </a:ext>
            </a:extLst>
          </p:cNvPr>
          <p:cNvSpPr/>
          <p:nvPr/>
        </p:nvSpPr>
        <p:spPr>
          <a:xfrm flipH="1">
            <a:off x="6523535" y="3660414"/>
            <a:ext cx="438374" cy="938645"/>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13" name="TextBox 2">
            <a:extLst>
              <a:ext uri="{FF2B5EF4-FFF2-40B4-BE49-F238E27FC236}">
                <a16:creationId xmlns:a16="http://schemas.microsoft.com/office/drawing/2014/main" id="{C7B58126-263E-B761-6FD1-42C0D73F8B33}"/>
              </a:ext>
            </a:extLst>
          </p:cNvPr>
          <p:cNvSpPr txBox="1"/>
          <p:nvPr/>
        </p:nvSpPr>
        <p:spPr>
          <a:xfrm>
            <a:off x="6388212" y="2680968"/>
            <a:ext cx="707245" cy="338554"/>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600" dirty="0">
                <a:solidFill>
                  <a:schemeClr val="bg2">
                    <a:lumMod val="10000"/>
                  </a:schemeClr>
                </a:solidFill>
                <a:latin typeface="Calibri" panose="020F0502020204030204" pitchFamily="34" charset="0"/>
              </a:rPr>
              <a:t>1.95 B</a:t>
            </a:r>
          </a:p>
        </p:txBody>
      </p:sp>
      <p:sp>
        <p:nvSpPr>
          <p:cNvPr id="14" name="TextBox 2">
            <a:extLst>
              <a:ext uri="{FF2B5EF4-FFF2-40B4-BE49-F238E27FC236}">
                <a16:creationId xmlns:a16="http://schemas.microsoft.com/office/drawing/2014/main" id="{2159909C-C97C-7A15-AEA9-A916A7692AFB}"/>
              </a:ext>
            </a:extLst>
          </p:cNvPr>
          <p:cNvSpPr txBox="1"/>
          <p:nvPr/>
        </p:nvSpPr>
        <p:spPr>
          <a:xfrm>
            <a:off x="7318267" y="2914708"/>
            <a:ext cx="707245" cy="338554"/>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600" dirty="0">
                <a:solidFill>
                  <a:schemeClr val="bg2">
                    <a:lumMod val="10000"/>
                  </a:schemeClr>
                </a:solidFill>
                <a:latin typeface="Calibri" panose="020F0502020204030204" pitchFamily="34" charset="0"/>
              </a:rPr>
              <a:t>1.69 B</a:t>
            </a:r>
          </a:p>
        </p:txBody>
      </p:sp>
      <p:sp>
        <p:nvSpPr>
          <p:cNvPr id="15" name="TextBox 11">
            <a:extLst>
              <a:ext uri="{FF2B5EF4-FFF2-40B4-BE49-F238E27FC236}">
                <a16:creationId xmlns:a16="http://schemas.microsoft.com/office/drawing/2014/main" id="{1727CD84-E244-5058-9E65-403A3FE57314}"/>
              </a:ext>
            </a:extLst>
          </p:cNvPr>
          <p:cNvSpPr txBox="1"/>
          <p:nvPr/>
        </p:nvSpPr>
        <p:spPr>
          <a:xfrm>
            <a:off x="7343916" y="4742185"/>
            <a:ext cx="95800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13.6 %</a:t>
            </a:r>
          </a:p>
        </p:txBody>
      </p:sp>
      <p:sp>
        <p:nvSpPr>
          <p:cNvPr id="18" name="TextBox 11">
            <a:extLst>
              <a:ext uri="{FF2B5EF4-FFF2-40B4-BE49-F238E27FC236}">
                <a16:creationId xmlns:a16="http://schemas.microsoft.com/office/drawing/2014/main" id="{50A3FFCD-1970-7509-310D-6C60C8F2078C}"/>
              </a:ext>
            </a:extLst>
          </p:cNvPr>
          <p:cNvSpPr txBox="1"/>
          <p:nvPr/>
        </p:nvSpPr>
        <p:spPr>
          <a:xfrm>
            <a:off x="9333392" y="4781945"/>
            <a:ext cx="958003" cy="2923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dirty="0">
                <a:solidFill>
                  <a:schemeClr val="bg1"/>
                </a:solidFill>
                <a:latin typeface="Calibri" panose="020F0502020204030204" pitchFamily="34" charset="0"/>
              </a:rPr>
              <a:t>10.9%</a:t>
            </a:r>
          </a:p>
        </p:txBody>
      </p:sp>
      <p:sp>
        <p:nvSpPr>
          <p:cNvPr id="30" name="TextBox 2">
            <a:extLst>
              <a:ext uri="{FF2B5EF4-FFF2-40B4-BE49-F238E27FC236}">
                <a16:creationId xmlns:a16="http://schemas.microsoft.com/office/drawing/2014/main" id="{4ADBB606-E524-33C6-9D03-066F9537E931}"/>
              </a:ext>
            </a:extLst>
          </p:cNvPr>
          <p:cNvSpPr txBox="1"/>
          <p:nvPr/>
        </p:nvSpPr>
        <p:spPr>
          <a:xfrm>
            <a:off x="8336503" y="3469933"/>
            <a:ext cx="707245" cy="338554"/>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600" dirty="0">
                <a:solidFill>
                  <a:schemeClr val="bg2">
                    <a:lumMod val="10000"/>
                  </a:schemeClr>
                </a:solidFill>
                <a:latin typeface="Calibri" panose="020F0502020204030204" pitchFamily="34" charset="0"/>
              </a:rPr>
              <a:t>1.20 B</a:t>
            </a:r>
          </a:p>
        </p:txBody>
      </p:sp>
      <p:sp>
        <p:nvSpPr>
          <p:cNvPr id="31" name="TextBox 2">
            <a:extLst>
              <a:ext uri="{FF2B5EF4-FFF2-40B4-BE49-F238E27FC236}">
                <a16:creationId xmlns:a16="http://schemas.microsoft.com/office/drawing/2014/main" id="{9BC6B8E1-535B-8438-307D-99D6F9054C5B}"/>
              </a:ext>
            </a:extLst>
          </p:cNvPr>
          <p:cNvSpPr txBox="1"/>
          <p:nvPr/>
        </p:nvSpPr>
        <p:spPr>
          <a:xfrm>
            <a:off x="9304858" y="3595623"/>
            <a:ext cx="707245" cy="338554"/>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600" dirty="0">
                <a:solidFill>
                  <a:schemeClr val="bg2">
                    <a:lumMod val="10000"/>
                  </a:schemeClr>
                </a:solidFill>
                <a:latin typeface="Calibri" panose="020F0502020204030204" pitchFamily="34" charset="0"/>
              </a:rPr>
              <a:t>1.07 B</a:t>
            </a:r>
          </a:p>
        </p:txBody>
      </p:sp>
      <p:sp>
        <p:nvSpPr>
          <p:cNvPr id="32" name="Up Arrow 31">
            <a:extLst>
              <a:ext uri="{FF2B5EF4-FFF2-40B4-BE49-F238E27FC236}">
                <a16:creationId xmlns:a16="http://schemas.microsoft.com/office/drawing/2014/main" id="{EA452D04-D7D6-E38E-A3B4-FC3322C91E39}"/>
              </a:ext>
            </a:extLst>
          </p:cNvPr>
          <p:cNvSpPr/>
          <p:nvPr/>
        </p:nvSpPr>
        <p:spPr>
          <a:xfrm flipH="1" flipV="1">
            <a:off x="9489301" y="4151126"/>
            <a:ext cx="294523" cy="489994"/>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33" name="TextBox 3">
            <a:extLst>
              <a:ext uri="{FF2B5EF4-FFF2-40B4-BE49-F238E27FC236}">
                <a16:creationId xmlns:a16="http://schemas.microsoft.com/office/drawing/2014/main" id="{389501C7-AE85-AF7A-F00A-E6F7E2A47C77}"/>
              </a:ext>
            </a:extLst>
          </p:cNvPr>
          <p:cNvSpPr txBox="1">
            <a:spLocks noChangeArrowheads="1"/>
          </p:cNvSpPr>
          <p:nvPr/>
        </p:nvSpPr>
        <p:spPr bwMode="auto">
          <a:xfrm>
            <a:off x="0" y="6522387"/>
            <a:ext cx="6237952" cy="307777"/>
          </a:xfrm>
          <a:prstGeom prst="rect">
            <a:avLst/>
          </a:prstGeom>
          <a:no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400" b="1" dirty="0">
                <a:solidFill>
                  <a:schemeClr val="tx1">
                    <a:lumMod val="50000"/>
                  </a:schemeClr>
                </a:solidFill>
                <a:latin typeface="Calibri" panose="020F0502020204030204" pitchFamily="34" charset="0"/>
                <a:ea typeface="Georgia" charset="0"/>
                <a:cs typeface="Calibri" panose="020F0502020204030204" pitchFamily="34" charset="0"/>
              </a:rPr>
              <a:t>Source – Precision Consulting, Representing ~95% of US Glass Container Plants</a:t>
            </a:r>
          </a:p>
        </p:txBody>
      </p:sp>
    </p:spTree>
    <p:extLst>
      <p:ext uri="{BB962C8B-B14F-4D97-AF65-F5344CB8AC3E}">
        <p14:creationId xmlns:p14="http://schemas.microsoft.com/office/powerpoint/2010/main" val="273272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F756-BD6E-AA4C-AD4A-623C2BDA3307}"/>
              </a:ext>
            </a:extLst>
          </p:cNvPr>
          <p:cNvSpPr>
            <a:spLocks noGrp="1"/>
          </p:cNvSpPr>
          <p:nvPr>
            <p:ph type="title"/>
          </p:nvPr>
        </p:nvSpPr>
        <p:spPr>
          <a:xfrm>
            <a:off x="140102" y="266934"/>
            <a:ext cx="9372600" cy="646112"/>
          </a:xfrm>
        </p:spPr>
        <p:txBody>
          <a:bodyPr rtlCol="0">
            <a:noAutofit/>
          </a:bodyPr>
          <a:lstStyle/>
          <a:p>
            <a:pPr>
              <a:defRPr/>
            </a:pPr>
            <a:r>
              <a:rPr lang="en-US" sz="3800" dirty="0">
                <a:solidFill>
                  <a:schemeClr val="accent1">
                    <a:lumMod val="75000"/>
                  </a:schemeClr>
                </a:solidFill>
                <a:latin typeface="Calibri Light" panose="020F0302020204030204" pitchFamily="34" charset="0"/>
                <a:ea typeface="Georgia" charset="0"/>
                <a:cs typeface="Calibri Light" panose="020F0302020204030204" pitchFamily="34" charset="0"/>
              </a:rPr>
              <a:t>US Spirits Bottle Shipments to Customers</a:t>
            </a:r>
            <a:br>
              <a:rPr lang="en-US" sz="2400" dirty="0">
                <a:solidFill>
                  <a:schemeClr val="accent1">
                    <a:lumMod val="75000"/>
                  </a:schemeClr>
                </a:solidFill>
                <a:latin typeface="Calibri Light" panose="020F0302020204030204" pitchFamily="34" charset="0"/>
                <a:ea typeface="Georgia" charset="0"/>
                <a:cs typeface="Calibri Light" panose="020F0302020204030204" pitchFamily="34" charset="0"/>
              </a:rPr>
            </a:br>
            <a:r>
              <a:rPr lang="en-US" sz="2400" dirty="0">
                <a:solidFill>
                  <a:schemeClr val="accent1">
                    <a:lumMod val="75000"/>
                  </a:schemeClr>
                </a:solidFill>
                <a:latin typeface="Calibri Light" panose="020F0302020204030204" pitchFamily="34" charset="0"/>
                <a:ea typeface="Georgia" charset="0"/>
                <a:cs typeface="Calibri Light" panose="020F0302020204030204" pitchFamily="34" charset="0"/>
              </a:rPr>
              <a:t>(listed in millions and billions of containers), 2017 – August 2024</a:t>
            </a:r>
          </a:p>
        </p:txBody>
      </p:sp>
      <p:sp>
        <p:nvSpPr>
          <p:cNvPr id="48130" name="Slide Number Placeholder 5">
            <a:extLst>
              <a:ext uri="{FF2B5EF4-FFF2-40B4-BE49-F238E27FC236}">
                <a16:creationId xmlns:a16="http://schemas.microsoft.com/office/drawing/2014/main" id="{97617F47-0BD5-AC49-AEBA-AC2D9AA3FA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2"/>
              </a:buClr>
              <a:buFont typeface="Arial" panose="020B0604020202020204" pitchFamily="34" charset="0"/>
              <a:buChar char="•"/>
              <a:defRPr sz="26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chemeClr val="accent2"/>
              </a:buClr>
              <a:buFont typeface="Arial" panose="020B0604020202020204" pitchFamily="34" charset="0"/>
              <a:buChar char="•"/>
              <a:defRPr sz="2200">
                <a:solidFill>
                  <a:schemeClr val="tx1"/>
                </a:solidFill>
                <a:latin typeface="Calibri" panose="020F050202020403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2"/>
              </a:buClr>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ct val="0"/>
              </a:spcAft>
              <a:buClrTx/>
              <a:buFontTx/>
              <a:buNone/>
            </a:pPr>
            <a:fld id="{5ECBDDB1-2B34-334C-9318-9AEA973D3D0F}" type="slidenum">
              <a:rPr lang="en-US" altLang="en-US" sz="1200">
                <a:solidFill>
                  <a:schemeClr val="tx2"/>
                </a:solidFill>
              </a:rPr>
              <a:pPr fontAlgn="base">
                <a:spcBef>
                  <a:spcPct val="0"/>
                </a:spcBef>
                <a:spcAft>
                  <a:spcPct val="0"/>
                </a:spcAft>
                <a:buClrTx/>
                <a:buFontTx/>
                <a:buNone/>
              </a:pPr>
              <a:t>9</a:t>
            </a:fld>
            <a:endParaRPr lang="en-US" altLang="en-US" sz="1200" dirty="0">
              <a:solidFill>
                <a:schemeClr val="tx2"/>
              </a:solidFill>
            </a:endParaRPr>
          </a:p>
        </p:txBody>
      </p:sp>
      <p:graphicFrame>
        <p:nvGraphicFramePr>
          <p:cNvPr id="4" name="Chart 3">
            <a:extLst>
              <a:ext uri="{FF2B5EF4-FFF2-40B4-BE49-F238E27FC236}">
                <a16:creationId xmlns:a16="http://schemas.microsoft.com/office/drawing/2014/main" id="{92345699-17AA-2441-8E03-1E181ECD1C4D}"/>
              </a:ext>
            </a:extLst>
          </p:cNvPr>
          <p:cNvGraphicFramePr>
            <a:graphicFrameLocks/>
          </p:cNvGraphicFramePr>
          <p:nvPr>
            <p:extLst>
              <p:ext uri="{D42A27DB-BD31-4B8C-83A1-F6EECF244321}">
                <p14:modId xmlns:p14="http://schemas.microsoft.com/office/powerpoint/2010/main" val="3576199545"/>
              </p:ext>
            </p:extLst>
          </p:nvPr>
        </p:nvGraphicFramePr>
        <p:xfrm>
          <a:off x="1215794" y="1046183"/>
          <a:ext cx="9760412" cy="5599720"/>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a:extLst>
              <a:ext uri="{FF2B5EF4-FFF2-40B4-BE49-F238E27FC236}">
                <a16:creationId xmlns:a16="http://schemas.microsoft.com/office/drawing/2014/main" id="{BE3B3943-13F1-5644-B7CA-FEF271CABB9C}"/>
              </a:ext>
            </a:extLst>
          </p:cNvPr>
          <p:cNvSpPr/>
          <p:nvPr/>
        </p:nvSpPr>
        <p:spPr>
          <a:xfrm>
            <a:off x="3825679" y="3343156"/>
            <a:ext cx="406760" cy="1135667"/>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3" name="TextBox 2">
            <a:extLst>
              <a:ext uri="{FF2B5EF4-FFF2-40B4-BE49-F238E27FC236}">
                <a16:creationId xmlns:a16="http://schemas.microsoft.com/office/drawing/2014/main" id="{36CF93C7-A2F7-AD47-80C5-63E9D572AEE5}"/>
              </a:ext>
            </a:extLst>
          </p:cNvPr>
          <p:cNvSpPr txBox="1"/>
          <p:nvPr/>
        </p:nvSpPr>
        <p:spPr>
          <a:xfrm>
            <a:off x="7727502" y="2437174"/>
            <a:ext cx="73289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1.174 B</a:t>
            </a:r>
          </a:p>
        </p:txBody>
      </p:sp>
      <p:sp>
        <p:nvSpPr>
          <p:cNvPr id="48144" name="TextBox 1">
            <a:extLst>
              <a:ext uri="{FF2B5EF4-FFF2-40B4-BE49-F238E27FC236}">
                <a16:creationId xmlns:a16="http://schemas.microsoft.com/office/drawing/2014/main" id="{D87D4E3F-D5DA-044E-AB61-DF98DC661C62}"/>
              </a:ext>
            </a:extLst>
          </p:cNvPr>
          <p:cNvSpPr txBox="1">
            <a:spLocks noChangeArrowheads="1"/>
          </p:cNvSpPr>
          <p:nvPr/>
        </p:nvSpPr>
        <p:spPr bwMode="auto">
          <a:xfrm>
            <a:off x="9763636" y="4572602"/>
            <a:ext cx="551690"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cs typeface="Calibri" panose="020F0502020204030204" pitchFamily="34" charset="0"/>
              </a:rPr>
              <a:t>5.7</a:t>
            </a:r>
            <a:r>
              <a:rPr lang="en-US" altLang="en-US" dirty="0">
                <a:solidFill>
                  <a:schemeClr val="bg1"/>
                </a:solidFill>
                <a:cs typeface="Calibri" panose="020F0502020204030204" pitchFamily="34" charset="0"/>
              </a:rPr>
              <a:t>%</a:t>
            </a:r>
          </a:p>
        </p:txBody>
      </p:sp>
      <p:sp>
        <p:nvSpPr>
          <p:cNvPr id="21" name="Up Arrow 20">
            <a:extLst>
              <a:ext uri="{FF2B5EF4-FFF2-40B4-BE49-F238E27FC236}">
                <a16:creationId xmlns:a16="http://schemas.microsoft.com/office/drawing/2014/main" id="{D7DC8AA5-7E19-2940-83A5-F402C0A2151A}"/>
              </a:ext>
            </a:extLst>
          </p:cNvPr>
          <p:cNvSpPr/>
          <p:nvPr/>
        </p:nvSpPr>
        <p:spPr>
          <a:xfrm flipV="1">
            <a:off x="4818251" y="3419693"/>
            <a:ext cx="420237" cy="1199642"/>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cxnSp>
        <p:nvCxnSpPr>
          <p:cNvPr id="6" name="Straight Connector 5">
            <a:extLst>
              <a:ext uri="{FF2B5EF4-FFF2-40B4-BE49-F238E27FC236}">
                <a16:creationId xmlns:a16="http://schemas.microsoft.com/office/drawing/2014/main" id="{B450BF79-CC84-C543-815E-DE9441261FDD}"/>
              </a:ext>
            </a:extLst>
          </p:cNvPr>
          <p:cNvCxnSpPr>
            <a:cxnSpLocks/>
          </p:cNvCxnSpPr>
          <p:nvPr/>
        </p:nvCxnSpPr>
        <p:spPr>
          <a:xfrm>
            <a:off x="8616858" y="1845425"/>
            <a:ext cx="0" cy="3281579"/>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ADDD9DF-5877-D745-89DD-4C04605B2002}"/>
              </a:ext>
            </a:extLst>
          </p:cNvPr>
          <p:cNvSpPr txBox="1"/>
          <p:nvPr/>
        </p:nvSpPr>
        <p:spPr>
          <a:xfrm>
            <a:off x="9742884" y="3164898"/>
            <a:ext cx="78098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756 Mil.</a:t>
            </a:r>
          </a:p>
        </p:txBody>
      </p:sp>
      <p:sp>
        <p:nvSpPr>
          <p:cNvPr id="23" name="Up Arrow 22">
            <a:extLst>
              <a:ext uri="{FF2B5EF4-FFF2-40B4-BE49-F238E27FC236}">
                <a16:creationId xmlns:a16="http://schemas.microsoft.com/office/drawing/2014/main" id="{3838D553-F41E-2E44-9692-1EAD33BDDA96}"/>
              </a:ext>
            </a:extLst>
          </p:cNvPr>
          <p:cNvSpPr/>
          <p:nvPr/>
        </p:nvSpPr>
        <p:spPr>
          <a:xfrm>
            <a:off x="5892948" y="3472675"/>
            <a:ext cx="339676" cy="992773"/>
          </a:xfrm>
          <a:prstGeom prst="upArrow">
            <a:avLst/>
          </a:prstGeom>
          <a:ln/>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latin typeface="Calibri" panose="020F0502020204030204" pitchFamily="34" charset="0"/>
            </a:endParaRPr>
          </a:p>
        </p:txBody>
      </p:sp>
      <p:sp>
        <p:nvSpPr>
          <p:cNvPr id="24" name="TextBox 11">
            <a:extLst>
              <a:ext uri="{FF2B5EF4-FFF2-40B4-BE49-F238E27FC236}">
                <a16:creationId xmlns:a16="http://schemas.microsoft.com/office/drawing/2014/main" id="{DCD70EF8-2948-1845-812A-440034D426F3}"/>
              </a:ext>
            </a:extLst>
          </p:cNvPr>
          <p:cNvSpPr txBox="1"/>
          <p:nvPr/>
        </p:nvSpPr>
        <p:spPr>
          <a:xfrm>
            <a:off x="2628943" y="4656328"/>
            <a:ext cx="752652"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 2.5%</a:t>
            </a:r>
            <a:endParaRPr lang="en-US" dirty="0">
              <a:solidFill>
                <a:schemeClr val="bg1"/>
              </a:solidFill>
              <a:latin typeface="Calibri" panose="020F0502020204030204" pitchFamily="34" charset="0"/>
            </a:endParaRPr>
          </a:p>
        </p:txBody>
      </p:sp>
      <p:sp>
        <p:nvSpPr>
          <p:cNvPr id="26" name="TextBox 11">
            <a:extLst>
              <a:ext uri="{FF2B5EF4-FFF2-40B4-BE49-F238E27FC236}">
                <a16:creationId xmlns:a16="http://schemas.microsoft.com/office/drawing/2014/main" id="{F96EA7EE-4741-8741-A5BA-88A5AA19C707}"/>
              </a:ext>
            </a:extLst>
          </p:cNvPr>
          <p:cNvSpPr txBox="1"/>
          <p:nvPr/>
        </p:nvSpPr>
        <p:spPr>
          <a:xfrm>
            <a:off x="5740942" y="4598585"/>
            <a:ext cx="767716" cy="33855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2.9%</a:t>
            </a:r>
          </a:p>
        </p:txBody>
      </p:sp>
      <p:sp>
        <p:nvSpPr>
          <p:cNvPr id="27" name="TextBox 11">
            <a:extLst>
              <a:ext uri="{FF2B5EF4-FFF2-40B4-BE49-F238E27FC236}">
                <a16:creationId xmlns:a16="http://schemas.microsoft.com/office/drawing/2014/main" id="{82623B3E-1732-6640-8EDA-B794C7ABAFCF}"/>
              </a:ext>
            </a:extLst>
          </p:cNvPr>
          <p:cNvSpPr txBox="1"/>
          <p:nvPr/>
        </p:nvSpPr>
        <p:spPr>
          <a:xfrm>
            <a:off x="6751636" y="4663579"/>
            <a:ext cx="68557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2.5%</a:t>
            </a:r>
          </a:p>
        </p:txBody>
      </p:sp>
      <p:sp>
        <p:nvSpPr>
          <p:cNvPr id="28" name="Down Arrow 27">
            <a:extLst>
              <a:ext uri="{FF2B5EF4-FFF2-40B4-BE49-F238E27FC236}">
                <a16:creationId xmlns:a16="http://schemas.microsoft.com/office/drawing/2014/main" id="{86F2EEFE-3468-5E43-A63C-6A327DCE7EBF}"/>
              </a:ext>
            </a:extLst>
          </p:cNvPr>
          <p:cNvSpPr/>
          <p:nvPr/>
        </p:nvSpPr>
        <p:spPr>
          <a:xfrm flipH="1" flipV="1">
            <a:off x="6842324" y="3406478"/>
            <a:ext cx="445148" cy="1081514"/>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9" name="Down Arrow 28">
            <a:extLst>
              <a:ext uri="{FF2B5EF4-FFF2-40B4-BE49-F238E27FC236}">
                <a16:creationId xmlns:a16="http://schemas.microsoft.com/office/drawing/2014/main" id="{0FC9ADB4-7D44-8147-BC88-999173A2544D}"/>
              </a:ext>
            </a:extLst>
          </p:cNvPr>
          <p:cNvSpPr/>
          <p:nvPr/>
        </p:nvSpPr>
        <p:spPr>
          <a:xfrm>
            <a:off x="7879895" y="3406478"/>
            <a:ext cx="339676" cy="992773"/>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5" name="TextBox 1">
            <a:extLst>
              <a:ext uri="{FF2B5EF4-FFF2-40B4-BE49-F238E27FC236}">
                <a16:creationId xmlns:a16="http://schemas.microsoft.com/office/drawing/2014/main" id="{C2E366D7-B0CB-F959-34AE-54A03C230D9B}"/>
              </a:ext>
            </a:extLst>
          </p:cNvPr>
          <p:cNvSpPr txBox="1">
            <a:spLocks noChangeArrowheads="1"/>
          </p:cNvSpPr>
          <p:nvPr/>
        </p:nvSpPr>
        <p:spPr bwMode="auto">
          <a:xfrm>
            <a:off x="7751188" y="4550832"/>
            <a:ext cx="551690" cy="39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chemeClr val="bg1"/>
                </a:solidFill>
                <a:cs typeface="Calibri" panose="020F0502020204030204" pitchFamily="34" charset="0"/>
              </a:rPr>
              <a:t>10.4 </a:t>
            </a:r>
            <a:r>
              <a:rPr lang="en-US" altLang="en-US" dirty="0">
                <a:solidFill>
                  <a:schemeClr val="bg1"/>
                </a:solidFill>
                <a:cs typeface="Calibri" panose="020F0502020204030204" pitchFamily="34" charset="0"/>
              </a:rPr>
              <a:t>%</a:t>
            </a:r>
          </a:p>
        </p:txBody>
      </p:sp>
      <p:sp>
        <p:nvSpPr>
          <p:cNvPr id="8" name="TextBox 3">
            <a:extLst>
              <a:ext uri="{FF2B5EF4-FFF2-40B4-BE49-F238E27FC236}">
                <a16:creationId xmlns:a16="http://schemas.microsoft.com/office/drawing/2014/main" id="{B82A6879-FEDF-5049-E131-5B4AD636F3E0}"/>
              </a:ext>
            </a:extLst>
          </p:cNvPr>
          <p:cNvSpPr txBox="1">
            <a:spLocks noChangeArrowheads="1"/>
          </p:cNvSpPr>
          <p:nvPr/>
        </p:nvSpPr>
        <p:spPr bwMode="auto">
          <a:xfrm>
            <a:off x="0" y="6522387"/>
            <a:ext cx="6237952" cy="307777"/>
          </a:xfrm>
          <a:prstGeom prst="rect">
            <a:avLst/>
          </a:prstGeom>
          <a:no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400" b="1" dirty="0">
                <a:solidFill>
                  <a:schemeClr val="tx1">
                    <a:lumMod val="50000"/>
                  </a:schemeClr>
                </a:solidFill>
                <a:latin typeface="Calibri" panose="020F0502020204030204" pitchFamily="34" charset="0"/>
                <a:ea typeface="Georgia" charset="0"/>
                <a:cs typeface="Calibri" panose="020F0502020204030204" pitchFamily="34" charset="0"/>
              </a:rPr>
              <a:t>Source – Precision Consulting, Representing ~95% of US Glass Container Plants</a:t>
            </a:r>
          </a:p>
        </p:txBody>
      </p:sp>
      <p:sp>
        <p:nvSpPr>
          <p:cNvPr id="10" name="TextBox 11">
            <a:extLst>
              <a:ext uri="{FF2B5EF4-FFF2-40B4-BE49-F238E27FC236}">
                <a16:creationId xmlns:a16="http://schemas.microsoft.com/office/drawing/2014/main" id="{144ED127-BC11-609E-17F6-88B94BADF687}"/>
              </a:ext>
            </a:extLst>
          </p:cNvPr>
          <p:cNvSpPr txBox="1"/>
          <p:nvPr/>
        </p:nvSpPr>
        <p:spPr>
          <a:xfrm>
            <a:off x="7102980" y="1180020"/>
            <a:ext cx="805143"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1"/>
                </a:solidFill>
                <a:latin typeface="Calibri" panose="020F0502020204030204" pitchFamily="34" charset="0"/>
              </a:rPr>
              <a:t>10.2%</a:t>
            </a:r>
          </a:p>
        </p:txBody>
      </p:sp>
      <p:sp>
        <p:nvSpPr>
          <p:cNvPr id="11" name="TextBox 10">
            <a:extLst>
              <a:ext uri="{FF2B5EF4-FFF2-40B4-BE49-F238E27FC236}">
                <a16:creationId xmlns:a16="http://schemas.microsoft.com/office/drawing/2014/main" id="{8FC277D1-AC1E-0B52-0DB7-57BF1F9D15D1}"/>
              </a:ext>
            </a:extLst>
          </p:cNvPr>
          <p:cNvSpPr txBox="1"/>
          <p:nvPr/>
        </p:nvSpPr>
        <p:spPr>
          <a:xfrm>
            <a:off x="6774191" y="2186570"/>
            <a:ext cx="73289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1.308 B</a:t>
            </a:r>
          </a:p>
        </p:txBody>
      </p:sp>
      <p:sp>
        <p:nvSpPr>
          <p:cNvPr id="12" name="TextBox 11">
            <a:extLst>
              <a:ext uri="{FF2B5EF4-FFF2-40B4-BE49-F238E27FC236}">
                <a16:creationId xmlns:a16="http://schemas.microsoft.com/office/drawing/2014/main" id="{4A9E6C8E-53D3-5C45-84F0-912196878603}"/>
              </a:ext>
            </a:extLst>
          </p:cNvPr>
          <p:cNvSpPr txBox="1"/>
          <p:nvPr/>
        </p:nvSpPr>
        <p:spPr>
          <a:xfrm>
            <a:off x="8764533" y="3035379"/>
            <a:ext cx="780983" cy="307777"/>
          </a:xfrm>
          <a:prstGeom prst="rect">
            <a:avLst/>
          </a:prstGeom>
          <a:noFill/>
        </p:spPr>
        <p:txBody>
          <a:bodyPr wrap="none">
            <a:spAutoFit/>
          </a:bodyPr>
          <a:lstStyle/>
          <a:p>
            <a:pPr>
              <a:defRPr/>
            </a:pPr>
            <a:r>
              <a:rPr lang="en-US" dirty="0">
                <a:solidFill>
                  <a:schemeClr val="bg2">
                    <a:lumMod val="10000"/>
                  </a:schemeClr>
                </a:solidFill>
                <a:latin typeface="Calibri" panose="020F0502020204030204" pitchFamily="34" charset="0"/>
                <a:cs typeface="Calibri" panose="020F0502020204030204" pitchFamily="34" charset="0"/>
              </a:rPr>
              <a:t>806 Mil.</a:t>
            </a:r>
          </a:p>
        </p:txBody>
      </p:sp>
      <p:sp>
        <p:nvSpPr>
          <p:cNvPr id="14" name="Down Arrow 13">
            <a:extLst>
              <a:ext uri="{FF2B5EF4-FFF2-40B4-BE49-F238E27FC236}">
                <a16:creationId xmlns:a16="http://schemas.microsoft.com/office/drawing/2014/main" id="{5DCF4C94-8E7E-FC6F-1AA7-1CADB2F08473}"/>
              </a:ext>
            </a:extLst>
          </p:cNvPr>
          <p:cNvSpPr/>
          <p:nvPr/>
        </p:nvSpPr>
        <p:spPr>
          <a:xfrm>
            <a:off x="9882385" y="3925722"/>
            <a:ext cx="275837" cy="553101"/>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Tree>
    <p:extLst>
      <p:ext uri="{BB962C8B-B14F-4D97-AF65-F5344CB8AC3E}">
        <p14:creationId xmlns:p14="http://schemas.microsoft.com/office/powerpoint/2010/main" val="126538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3_Office Theme">
  <a:themeElements>
    <a:clrScheme name="Glass Packaging Institute">
      <a:dk1>
        <a:srgbClr val="404040"/>
      </a:dk1>
      <a:lt1>
        <a:srgbClr val="FFFFFF"/>
      </a:lt1>
      <a:dk2>
        <a:srgbClr val="777777"/>
      </a:dk2>
      <a:lt2>
        <a:srgbClr val="DDDDDD"/>
      </a:lt2>
      <a:accent1>
        <a:srgbClr val="107661"/>
      </a:accent1>
      <a:accent2>
        <a:srgbClr val="4E9235"/>
      </a:accent2>
      <a:accent3>
        <a:srgbClr val="BD6931"/>
      </a:accent3>
      <a:accent4>
        <a:srgbClr val="F2AE1E"/>
      </a:accent4>
      <a:accent5>
        <a:srgbClr val="66031F"/>
      </a:accent5>
      <a:accent6>
        <a:srgbClr val="BBD3C6"/>
      </a:accent6>
      <a:hlink>
        <a:srgbClr val="107661"/>
      </a:hlink>
      <a:folHlink>
        <a:srgbClr val="5AA1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Glass Packaging Institute">
      <a:dk1>
        <a:srgbClr val="404040"/>
      </a:dk1>
      <a:lt1>
        <a:srgbClr val="FFFFFF"/>
      </a:lt1>
      <a:dk2>
        <a:srgbClr val="777777"/>
      </a:dk2>
      <a:lt2>
        <a:srgbClr val="DDDDDD"/>
      </a:lt2>
      <a:accent1>
        <a:srgbClr val="107661"/>
      </a:accent1>
      <a:accent2>
        <a:srgbClr val="4E9235"/>
      </a:accent2>
      <a:accent3>
        <a:srgbClr val="BD6931"/>
      </a:accent3>
      <a:accent4>
        <a:srgbClr val="F2AE1E"/>
      </a:accent4>
      <a:accent5>
        <a:srgbClr val="66031F"/>
      </a:accent5>
      <a:accent6>
        <a:srgbClr val="BBD3C6"/>
      </a:accent6>
      <a:hlink>
        <a:srgbClr val="107661"/>
      </a:hlink>
      <a:folHlink>
        <a:srgbClr val="5AA1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1586</Words>
  <Application>Microsoft Macintosh PowerPoint</Application>
  <PresentationFormat>Widescreen</PresentationFormat>
  <Paragraphs>314</Paragraphs>
  <Slides>28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Wingdings</vt:lpstr>
      <vt:lpstr>Calibri Light</vt:lpstr>
      <vt:lpstr>Tenorite</vt:lpstr>
      <vt:lpstr>3_Office Theme</vt:lpstr>
      <vt:lpstr>3_Office Theme</vt:lpstr>
      <vt:lpstr> Glass Protective League Update</vt:lpstr>
      <vt:lpstr>Kevin Hardie   GPI Protective League Consultant</vt:lpstr>
      <vt:lpstr>End Market Share of U.S. Glass Container Shipments by Category (YTD, Through August 2024)         </vt:lpstr>
      <vt:lpstr>Key Glass End Markets - Changes Over Time</vt:lpstr>
      <vt:lpstr>Key Glass End Markets - Changes Over Time</vt:lpstr>
      <vt:lpstr>US Glass Plant Shipments to Customers (listed in billions of bottles), 2017 – August 2024</vt:lpstr>
      <vt:lpstr>US Beer Bottle Shipments to Customers (listed in billions of bottles), 2017 – Thru August 2024</vt:lpstr>
      <vt:lpstr>US Wine Bottle Shipments to Customers (listed in billions of containers), 2017 – August 2024</vt:lpstr>
      <vt:lpstr>US Spirits Bottle Shipments to Customers (listed in millions and billions of containers), 2017 – August 2024</vt:lpstr>
      <vt:lpstr>US Food Container Shipments to Customers (listed in billions of containers), 2017 – August 2024</vt:lpstr>
      <vt:lpstr>      Marketing &amp; Communications Program                                         </vt:lpstr>
      <vt:lpstr>Marketing Strategy</vt:lpstr>
      <vt:lpstr>Targeted Advertising Supporting North American Bottles</vt:lpstr>
      <vt:lpstr>Targeted Advertising Supporting North American Bottles</vt:lpstr>
      <vt:lpstr>PowerPoint Presentation</vt:lpstr>
      <vt:lpstr>PowerPoint Presentation</vt:lpstr>
      <vt:lpstr>EPA Activity </vt:lpstr>
      <vt:lpstr>TTB – Size Request and Rulemaking Update</vt:lpstr>
      <vt:lpstr>PowerPoint Presentation</vt:lpstr>
      <vt:lpstr>Visit GPI’s Workforce Section</vt:lpstr>
      <vt:lpstr>Marketing</vt:lpstr>
      <vt:lpstr>PowerPoint Presentation</vt:lpstr>
      <vt:lpstr>PowerPoint Presentation</vt:lpstr>
      <vt:lpstr>PowerPoint Presentation</vt:lpstr>
      <vt:lpstr>2025 Clear Choice Award Nominations Open </vt:lpstr>
      <vt:lpstr>2025 Clear Choice Award Categories</vt:lpstr>
      <vt:lpstr>      Thank You    Enjoy the Meeting!                                       </vt:lpstr>
      <vt:lpstr>   For More Information   Kevin Hardie GPI Protective League Consultant NickelSolution@Yahoo.com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Vickers</dc:creator>
  <cp:lastModifiedBy>Bryan Vickers</cp:lastModifiedBy>
  <cp:revision>46</cp:revision>
  <dcterms:created xsi:type="dcterms:W3CDTF">2020-08-05T14:26:43Z</dcterms:created>
  <dcterms:modified xsi:type="dcterms:W3CDTF">2024-11-05T08:42:40Z</dcterms:modified>
</cp:coreProperties>
</file>